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9" r:id="rId5"/>
    <p:sldId id="257" r:id="rId6"/>
    <p:sldId id="279" r:id="rId7"/>
    <p:sldId id="263" r:id="rId8"/>
    <p:sldId id="261" r:id="rId9"/>
    <p:sldId id="269" r:id="rId10"/>
    <p:sldId id="276" r:id="rId11"/>
    <p:sldId id="271" r:id="rId12"/>
    <p:sldId id="270" r:id="rId13"/>
    <p:sldId id="278" r:id="rId14"/>
    <p:sldId id="277" r:id="rId15"/>
    <p:sldId id="281" r:id="rId16"/>
    <p:sldId id="282" r:id="rId17"/>
    <p:sldId id="260" r:id="rId18"/>
    <p:sldId id="258" r:id="rId19"/>
    <p:sldId id="275" r:id="rId20"/>
    <p:sldId id="273" r:id="rId21"/>
    <p:sldId id="264" r:id="rId22"/>
    <p:sldId id="280" r:id="rId23"/>
    <p:sldId id="265" r:id="rId24"/>
    <p:sldId id="26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BE5D6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2" d="100"/>
          <a:sy n="82" d="100"/>
        </p:scale>
        <p:origin x="1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5EEE-8E5B-4E54-B047-81C7FDE1D4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0843-C244-4E78-A7E7-18AFCC6C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s://www.google.com/url?sa=i&amp;rct=j&amp;q=&amp;esrc=s&amp;source=images&amp;cd=&amp;cad=rja&amp;uact=8&amp;ved=0ahUKEwi7hM3ouLTSAhUCJiYKHd1OBzoQjRwIBw&amp;url=https://en.wikipedia.org/wiki/Brickwork&amp;psig=AFQjCNG7_byGeYOYULxzcuIdtjDfyO4h7g&amp;ust=14884280471372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hyperlink" Target="http://www.google.com/url?sa=i&amp;rct=j&amp;q=&amp;esrc=s&amp;source=images&amp;cd=&amp;cad=rja&amp;uact=8&amp;ved=0ahUKEwiO9rm4_9LKAhXBOyYKHQdCCxkQjRwIBw&amp;url=http://www.edgetech-us.com/map/MapEarthqk.htm&amp;psig=AFQjCNG4YeKmY62SnePg_ud3sAWKPScElw&amp;ust=1454293399747917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3" y="1885237"/>
            <a:ext cx="7498080" cy="4972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111795" y="201478"/>
            <a:ext cx="11949193" cy="1673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Cote, Richard N.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City of Heroes: The Great Charleston Earth-	quake of 1886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. Mt. Pleasant, SC: Corinthian Books, 2006.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68275"/>
            <a:ext cx="5015386" cy="393192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679"/>
          <a:stretch/>
        </p:blipFill>
        <p:spPr>
          <a:xfrm>
            <a:off x="5501777" y="168275"/>
            <a:ext cx="6519535" cy="3118739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sp>
        <p:nvSpPr>
          <p:cNvPr id="4" name="AutoShape 2" descr="Image result for charleston earthquake 188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28" y="4320663"/>
            <a:ext cx="4101429" cy="237744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36" y="3680583"/>
            <a:ext cx="3124714" cy="292608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r="9401"/>
          <a:stretch/>
        </p:blipFill>
        <p:spPr>
          <a:xfrm>
            <a:off x="9022750" y="3863463"/>
            <a:ext cx="3023674" cy="256032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9004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0" y="429755"/>
            <a:ext cx="7315200" cy="598170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9" y="429755"/>
            <a:ext cx="3595347" cy="594360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sp>
        <p:nvSpPr>
          <p:cNvPr id="4" name="Oval 3"/>
          <p:cNvSpPr/>
          <p:nvPr/>
        </p:nvSpPr>
        <p:spPr>
          <a:xfrm>
            <a:off x="6473952" y="1085088"/>
            <a:ext cx="2548128" cy="12923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Dangerous porticoes and cornices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261" y="14422"/>
            <a:ext cx="7315200" cy="435610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b="4407"/>
          <a:stretch/>
        </p:blipFill>
        <p:spPr>
          <a:xfrm>
            <a:off x="6839939" y="0"/>
            <a:ext cx="5310712" cy="4370522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9632" r="4604" b="10097"/>
          <a:stretch/>
        </p:blipFill>
        <p:spPr>
          <a:xfrm>
            <a:off x="1875296" y="3332137"/>
            <a:ext cx="5949248" cy="374904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868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9" y="128016"/>
            <a:ext cx="5954235" cy="384048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65" y="3289300"/>
            <a:ext cx="5515424" cy="347472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89" y="0"/>
            <a:ext cx="5128177" cy="310896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2" r="1163"/>
          <a:stretch/>
        </p:blipFill>
        <p:spPr>
          <a:xfrm>
            <a:off x="155749" y="4279138"/>
            <a:ext cx="6119241" cy="2375154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35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17" y="312493"/>
            <a:ext cx="3683000" cy="4140200"/>
          </a:xfrm>
          <a:prstGeom prst="ellipse">
            <a:avLst/>
          </a:prstGeom>
          <a:ln w="57150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577" r="13841" b="-294"/>
          <a:stretch/>
        </p:blipFill>
        <p:spPr>
          <a:xfrm>
            <a:off x="9221490" y="178747"/>
            <a:ext cx="2665709" cy="5261132"/>
          </a:xfrm>
          <a:prstGeom prst="roundRect">
            <a:avLst/>
          </a:prstGeom>
          <a:ln w="57150">
            <a:solidFill>
              <a:srgbClr val="66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00664" y="4670703"/>
            <a:ext cx="1782305" cy="1824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Mayor William Ashmead Courtenay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756" y="312493"/>
            <a:ext cx="4873884" cy="65455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Executive Relief Committee</a:t>
            </a:r>
          </a:p>
          <a:p>
            <a:pPr algn="ctr"/>
            <a:endParaRPr lang="en-US" sz="8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*shelter</a:t>
            </a:r>
          </a:p>
          <a:p>
            <a:pPr algn="ctr"/>
            <a:endParaRPr lang="en-US" sz="28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Federal Government: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*tents</a:t>
            </a:r>
          </a:p>
          <a:p>
            <a:pPr algn="ctr"/>
            <a:endParaRPr lang="en-US" sz="28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All states (except S.C.) and territories; localities, organizations (Red Cross), and individuals; 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7 foreign countries</a:t>
            </a:r>
          </a:p>
          <a:p>
            <a:pPr algn="ctr"/>
            <a:endParaRPr lang="en-US" sz="28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Insurance for fire only</a:t>
            </a:r>
            <a:endParaRPr 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68" y="862819"/>
            <a:ext cx="8875776" cy="2170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1885 hurricane:</a:t>
            </a:r>
            <a:endParaRPr lang="en-US" sz="28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“Mayor Courtenay and the city council declined all offers of outside help, vowing to rebuild Charleston           through sheer willpower using their own resources.”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432" y="3425014"/>
            <a:ext cx="11509248" cy="2718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1886 earthquake: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“As a successful businessman, he was acutely aware that restoring Charleston’s commerce and trade was the key to the city’s long-term survival. If there were any hint that the city was not open for business maritime trace, a mainstay of Charleston’s economy, would soon disappear, taking income and jobs with it.”</a:t>
            </a:r>
            <a:endParaRPr 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6" y="141350"/>
            <a:ext cx="3588356" cy="3931920"/>
          </a:xfrm>
          <a:prstGeom prst="ellipse">
            <a:avLst/>
          </a:prstGeom>
          <a:ln w="3810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23" y="2456293"/>
            <a:ext cx="2468880" cy="3487307"/>
          </a:xfrm>
          <a:prstGeom prst="ellipse">
            <a:avLst/>
          </a:prstGeom>
          <a:ln w="38100">
            <a:solidFill>
              <a:srgbClr val="6633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70431" y="1418067"/>
            <a:ext cx="3889248" cy="1026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US Geological Survey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(USGS)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96" y="2623566"/>
            <a:ext cx="5670319" cy="2640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</a:rPr>
              <a:t>“The Charleston Earthquake of August 31, 1886”</a:t>
            </a:r>
          </a:p>
          <a:p>
            <a:pPr algn="ctr"/>
            <a:endParaRPr lang="en-US" sz="3600" b="1" dirty="0" smtClean="0">
              <a:solidFill>
                <a:srgbClr val="663300"/>
              </a:solidFill>
            </a:endParaRPr>
          </a:p>
          <a:p>
            <a:pPr algn="ctr"/>
            <a:endParaRPr lang="en-US" sz="3600" b="1" dirty="0">
              <a:solidFill>
                <a:srgbClr val="6633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63300"/>
                </a:solidFill>
              </a:rPr>
              <a:t>“The Dutton Report”</a:t>
            </a:r>
            <a:endParaRPr lang="en-US" sz="3600" b="1" dirty="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6063" y="1413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William John McGee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7872" y="2640711"/>
            <a:ext cx="10241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Clarence E. Dutton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8" y="3378327"/>
            <a:ext cx="2349054" cy="3383280"/>
          </a:xfrm>
          <a:prstGeom prst="ellipse">
            <a:avLst/>
          </a:prstGeom>
          <a:ln w="28575">
            <a:solidFill>
              <a:srgbClr val="6633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356203" y="5798439"/>
            <a:ext cx="13705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Thomas Corwin Mendenhall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2872739" y="3943921"/>
            <a:ext cx="484632" cy="651129"/>
          </a:xfrm>
          <a:prstGeom prst="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4068" r="4820" b="2147"/>
          <a:stretch/>
        </p:blipFill>
        <p:spPr>
          <a:xfrm>
            <a:off x="362818" y="286918"/>
            <a:ext cx="5377913" cy="6431797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sp>
        <p:nvSpPr>
          <p:cNvPr id="3" name="Sun 2"/>
          <p:cNvSpPr/>
          <p:nvPr/>
        </p:nvSpPr>
        <p:spPr>
          <a:xfrm>
            <a:off x="3648460" y="4436688"/>
            <a:ext cx="185980" cy="216976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806" b="1570"/>
          <a:stretch/>
        </p:blipFill>
        <p:spPr>
          <a:xfrm>
            <a:off x="6482171" y="286918"/>
            <a:ext cx="5088404" cy="6390289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254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0229" r="3436" b="13895"/>
          <a:stretch/>
        </p:blipFill>
        <p:spPr>
          <a:xfrm>
            <a:off x="3471621" y="201477"/>
            <a:ext cx="5665954" cy="649224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sp>
        <p:nvSpPr>
          <p:cNvPr id="3" name="Oval 2"/>
          <p:cNvSpPr/>
          <p:nvPr/>
        </p:nvSpPr>
        <p:spPr>
          <a:xfrm>
            <a:off x="4277532" y="3750590"/>
            <a:ext cx="1053884" cy="278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87878" y="1580827"/>
            <a:ext cx="1007390" cy="294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70185" y="3851329"/>
            <a:ext cx="278968" cy="3564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4474" y="1084881"/>
            <a:ext cx="883404" cy="26347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lemish brick patter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" y="260019"/>
            <a:ext cx="5943600" cy="37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flemish brick patter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 b="10873"/>
          <a:stretch/>
        </p:blipFill>
        <p:spPr bwMode="auto">
          <a:xfrm>
            <a:off x="6296025" y="152737"/>
            <a:ext cx="5895975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american bond brick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84" y="2901696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31594" y="456301"/>
            <a:ext cx="2014780" cy="805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Flemish Bond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2703" y="5705175"/>
            <a:ext cx="1712563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American Bond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19742" y="731520"/>
            <a:ext cx="1255776" cy="731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30338" y="640080"/>
            <a:ext cx="1593821" cy="9936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96090" y="4630216"/>
            <a:ext cx="1077849" cy="3749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81585" y="4233295"/>
            <a:ext cx="4114800" cy="2295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157" y="4630216"/>
            <a:ext cx="2865120" cy="11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Earthquakes don’t kill people; buildings do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7983744" y="5247975"/>
            <a:ext cx="41208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81% of damaged buildings made of brick; </a:t>
            </a:r>
          </a:p>
          <a:p>
            <a:pPr algn="ctr"/>
            <a:r>
              <a:rPr lang="en-US" b="1" dirty="0" smtClean="0"/>
              <a:t>19% of wood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325120" y="4348475"/>
            <a:ext cx="3438144" cy="63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30% of buildings made of brick; 70% of wood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48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58305" y="3295241"/>
            <a:ext cx="11933695" cy="8059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04" y="4232819"/>
            <a:ext cx="3876264" cy="246888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476030" y="3665724"/>
            <a:ext cx="1334723" cy="990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Hurricane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(Category 3)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August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25,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1885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08" y="606218"/>
            <a:ext cx="3768044" cy="265176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60306" y="2773510"/>
            <a:ext cx="110038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Civil War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1861-65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15" y="4227502"/>
            <a:ext cx="3939701" cy="246888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43674" y="3688030"/>
            <a:ext cx="1698513" cy="875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Reconstruction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1865-1870s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2" y="600841"/>
            <a:ext cx="4518971" cy="265176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6480" b="6321"/>
          <a:stretch/>
        </p:blipFill>
        <p:spPr>
          <a:xfrm>
            <a:off x="38162" y="4732479"/>
            <a:ext cx="1030763" cy="73152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0119512" y="2773630"/>
            <a:ext cx="134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EarthquakeAugust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31,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1886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0236" y="3703745"/>
            <a:ext cx="1253507" cy="9526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663300"/>
                </a:solidFill>
              </a:rPr>
              <a:t>Yellow fever  600 deaths</a:t>
            </a:r>
          </a:p>
          <a:p>
            <a:pPr algn="ctr"/>
            <a:r>
              <a:rPr lang="en-US" sz="1600" b="1" dirty="0" smtClean="0">
                <a:solidFill>
                  <a:srgbClr val="663300"/>
                </a:solidFill>
              </a:rPr>
              <a:t>1854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0" t="3387" r="2427" b="8292"/>
          <a:stretch/>
        </p:blipFill>
        <p:spPr>
          <a:xfrm>
            <a:off x="426257" y="1538916"/>
            <a:ext cx="1821293" cy="173736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63272" y="2919020"/>
            <a:ext cx="1529532" cy="768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Fire</a:t>
            </a:r>
          </a:p>
          <a:p>
            <a:pPr algn="ctr"/>
            <a:r>
              <a:rPr lang="en-US" b="1" dirty="0" smtClean="0">
                <a:solidFill>
                  <a:srgbClr val="663300"/>
                </a:solidFill>
              </a:rPr>
              <a:t>December 11, 1861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7648" y="3303184"/>
            <a:ext cx="1020500" cy="531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Tornado 1873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2" y="4845025"/>
            <a:ext cx="2169160" cy="1330960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 b="18065"/>
          <a:stretch/>
        </p:blipFill>
        <p:spPr>
          <a:xfrm>
            <a:off x="74614" y="-1028056"/>
            <a:ext cx="7702658" cy="5119607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6" b="15725"/>
          <a:stretch/>
        </p:blipFill>
        <p:spPr>
          <a:xfrm>
            <a:off x="8237349" y="144650"/>
            <a:ext cx="1672232" cy="2774197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82" y="4367505"/>
            <a:ext cx="3424713" cy="228600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6611" r="43228" b="58449"/>
          <a:stretch/>
        </p:blipFill>
        <p:spPr>
          <a:xfrm>
            <a:off x="10369658" y="198894"/>
            <a:ext cx="1658320" cy="1332854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r="16793" b="13719"/>
          <a:stretch/>
        </p:blipFill>
        <p:spPr>
          <a:xfrm>
            <a:off x="10316708" y="4721555"/>
            <a:ext cx="1673817" cy="1577900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4" t="34124" r="2197" b="34462"/>
          <a:stretch/>
        </p:blipFill>
        <p:spPr>
          <a:xfrm>
            <a:off x="10369658" y="1841714"/>
            <a:ext cx="1627323" cy="2154265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6" t="34265" r="35386" b="35678"/>
          <a:stretch/>
        </p:blipFill>
        <p:spPr>
          <a:xfrm>
            <a:off x="8066075" y="4301122"/>
            <a:ext cx="2014780" cy="2061274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192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2825496"/>
            <a:ext cx="5661994" cy="374904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341376"/>
            <a:ext cx="4151353" cy="603504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63809" r="2422" b="2095"/>
          <a:stretch/>
        </p:blipFill>
        <p:spPr>
          <a:xfrm>
            <a:off x="1587420" y="341376"/>
            <a:ext cx="4535424" cy="2182368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490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 b="7707"/>
          <a:stretch/>
        </p:blipFill>
        <p:spPr>
          <a:xfrm>
            <a:off x="526832" y="0"/>
            <a:ext cx="11255592" cy="6949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09678" y="3451860"/>
            <a:ext cx="8089900" cy="3406140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663300"/>
                </a:solidFill>
              </a:rPr>
              <a:t>Oh </a:t>
            </a:r>
            <a:r>
              <a:rPr lang="en-US" sz="2800" b="1" dirty="0" err="1" smtClean="0">
                <a:solidFill>
                  <a:srgbClr val="663300"/>
                </a:solidFill>
              </a:rPr>
              <a:t>mah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Gawd</a:t>
            </a:r>
            <a:r>
              <a:rPr lang="en-US" sz="2800" b="1" dirty="0" smtClean="0">
                <a:solidFill>
                  <a:srgbClr val="663300"/>
                </a:solidFill>
              </a:rPr>
              <a:t> an </a:t>
            </a:r>
            <a:r>
              <a:rPr lang="en-US" sz="2800" b="1" dirty="0" err="1" smtClean="0">
                <a:solidFill>
                  <a:srgbClr val="663300"/>
                </a:solidFill>
              </a:rPr>
              <a:t>mah</a:t>
            </a:r>
            <a:r>
              <a:rPr lang="en-US" sz="2800" b="1" dirty="0" smtClean="0">
                <a:solidFill>
                  <a:srgbClr val="663300"/>
                </a:solidFill>
              </a:rPr>
              <a:t> Father,</a:t>
            </a:r>
          </a:p>
          <a:p>
            <a:r>
              <a:rPr lang="en-US" sz="2800" b="1" dirty="0" smtClean="0">
                <a:solidFill>
                  <a:srgbClr val="663300"/>
                </a:solidFill>
              </a:rPr>
              <a:t>Ain </a:t>
            </a:r>
            <a:r>
              <a:rPr lang="en-US" sz="2800" b="1" dirty="0" err="1" smtClean="0">
                <a:solidFill>
                  <a:srgbClr val="663300"/>
                </a:solidFill>
              </a:rPr>
              <a:t>yuh</a:t>
            </a:r>
            <a:r>
              <a:rPr lang="en-US" sz="2800" b="1" dirty="0" smtClean="0">
                <a:solidFill>
                  <a:srgbClr val="663300"/>
                </a:solidFill>
              </a:rPr>
              <a:t> feel how dis earth do tremble like</a:t>
            </a:r>
          </a:p>
          <a:p>
            <a:r>
              <a:rPr lang="en-US" sz="2800" b="1" dirty="0" err="1" smtClean="0">
                <a:solidFill>
                  <a:srgbClr val="663300"/>
                </a:solidFill>
              </a:rPr>
              <a:t>Jedgement</a:t>
            </a:r>
            <a:r>
              <a:rPr lang="en-US" sz="2800" b="1" dirty="0" smtClean="0">
                <a:solidFill>
                  <a:srgbClr val="663300"/>
                </a:solidFill>
              </a:rPr>
              <a:t> Day?</a:t>
            </a:r>
          </a:p>
          <a:p>
            <a:r>
              <a:rPr lang="en-US" sz="2800" b="1" dirty="0" smtClean="0">
                <a:solidFill>
                  <a:srgbClr val="663300"/>
                </a:solidFill>
              </a:rPr>
              <a:t>Come down </a:t>
            </a:r>
            <a:r>
              <a:rPr lang="en-US" sz="2800" b="1" dirty="0" err="1" smtClean="0">
                <a:solidFill>
                  <a:srgbClr val="663300"/>
                </a:solidFill>
              </a:rPr>
              <a:t>heayh</a:t>
            </a:r>
            <a:r>
              <a:rPr lang="en-US" sz="2800" b="1" dirty="0" smtClean="0">
                <a:solidFill>
                  <a:srgbClr val="663300"/>
                </a:solidFill>
              </a:rPr>
              <a:t>, </a:t>
            </a:r>
            <a:r>
              <a:rPr lang="en-US" sz="2800" b="1" dirty="0" err="1" smtClean="0">
                <a:solidFill>
                  <a:srgbClr val="663300"/>
                </a:solidFill>
              </a:rPr>
              <a:t>Lawd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r>
              <a:rPr lang="en-US" sz="2800" b="1" dirty="0" smtClean="0">
                <a:solidFill>
                  <a:srgbClr val="663300"/>
                </a:solidFill>
              </a:rPr>
              <a:t>An help </a:t>
            </a:r>
            <a:r>
              <a:rPr lang="en-US" sz="2800" b="1" dirty="0" err="1" smtClean="0">
                <a:solidFill>
                  <a:srgbClr val="663300"/>
                </a:solidFill>
              </a:rPr>
              <a:t>yo</a:t>
            </a:r>
            <a:r>
              <a:rPr lang="en-US" sz="2800" b="1" dirty="0" smtClean="0">
                <a:solidFill>
                  <a:srgbClr val="663300"/>
                </a:solidFill>
              </a:rPr>
              <a:t> poor people in </a:t>
            </a:r>
            <a:r>
              <a:rPr lang="en-US" sz="2800" b="1" dirty="0" err="1" smtClean="0">
                <a:solidFill>
                  <a:srgbClr val="663300"/>
                </a:solidFill>
              </a:rPr>
              <a:t>dere</a:t>
            </a:r>
            <a:r>
              <a:rPr lang="en-US" sz="2800" b="1" dirty="0" smtClean="0">
                <a:solidFill>
                  <a:srgbClr val="663300"/>
                </a:solidFill>
              </a:rPr>
              <a:t> trial and </a:t>
            </a:r>
            <a:r>
              <a:rPr lang="en-US" sz="2800" b="1" dirty="0" err="1" smtClean="0">
                <a:solidFill>
                  <a:srgbClr val="663300"/>
                </a:solidFill>
              </a:rPr>
              <a:t>trib’lation</a:t>
            </a:r>
            <a:r>
              <a:rPr lang="en-US" sz="2800" b="1" dirty="0" smtClean="0">
                <a:solidFill>
                  <a:srgbClr val="6633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663300"/>
                </a:solidFill>
              </a:rPr>
              <a:t>But oh do, Massa </a:t>
            </a:r>
            <a:r>
              <a:rPr lang="en-US" sz="2800" b="1" dirty="0" err="1" smtClean="0">
                <a:solidFill>
                  <a:srgbClr val="663300"/>
                </a:solidFill>
              </a:rPr>
              <a:t>Gawd</a:t>
            </a:r>
            <a:r>
              <a:rPr lang="en-US" sz="2800" b="1" dirty="0" smtClean="0">
                <a:solidFill>
                  <a:srgbClr val="663300"/>
                </a:solidFill>
              </a:rPr>
              <a:t>, be </a:t>
            </a:r>
            <a:r>
              <a:rPr lang="en-US" sz="2800" b="1" dirty="0" err="1" smtClean="0">
                <a:solidFill>
                  <a:srgbClr val="663300"/>
                </a:solidFill>
              </a:rPr>
              <a:t>sho</a:t>
            </a:r>
            <a:r>
              <a:rPr lang="en-US" sz="2800" b="1" dirty="0" smtClean="0">
                <a:solidFill>
                  <a:srgbClr val="663300"/>
                </a:solidFill>
              </a:rPr>
              <a:t> and come </a:t>
            </a:r>
            <a:r>
              <a:rPr lang="en-US" sz="2800" b="1" dirty="0" err="1" smtClean="0">
                <a:solidFill>
                  <a:srgbClr val="663300"/>
                </a:solidFill>
              </a:rPr>
              <a:t>Yoself</a:t>
            </a:r>
            <a:r>
              <a:rPr lang="en-US" sz="2800" b="1" dirty="0" smtClean="0">
                <a:solidFill>
                  <a:srgbClr val="663300"/>
                </a:solidFill>
              </a:rPr>
              <a:t>,</a:t>
            </a:r>
          </a:p>
          <a:p>
            <a:r>
              <a:rPr lang="en-US" sz="2800" b="1" dirty="0" smtClean="0">
                <a:solidFill>
                  <a:srgbClr val="663300"/>
                </a:solidFill>
              </a:rPr>
              <a:t>And </a:t>
            </a:r>
            <a:r>
              <a:rPr lang="en-US" sz="2800" b="1" dirty="0" err="1" smtClean="0">
                <a:solidFill>
                  <a:srgbClr val="663300"/>
                </a:solidFill>
              </a:rPr>
              <a:t>doan</a:t>
            </a:r>
            <a:r>
              <a:rPr lang="en-US" sz="2800" b="1" dirty="0" smtClean="0">
                <a:solidFill>
                  <a:srgbClr val="663300"/>
                </a:solidFill>
              </a:rPr>
              <a:t> sent </a:t>
            </a:r>
            <a:r>
              <a:rPr lang="en-US" sz="2800" b="1" dirty="0" err="1" smtClean="0">
                <a:solidFill>
                  <a:srgbClr val="663300"/>
                </a:solidFill>
              </a:rPr>
              <a:t>yo</a:t>
            </a:r>
            <a:r>
              <a:rPr lang="en-US" sz="2800" b="1" dirty="0" smtClean="0">
                <a:solidFill>
                  <a:srgbClr val="663300"/>
                </a:solidFill>
              </a:rPr>
              <a:t> Son,</a:t>
            </a:r>
          </a:p>
          <a:p>
            <a:r>
              <a:rPr lang="en-US" sz="2800" b="1" dirty="0" err="1" smtClean="0">
                <a:solidFill>
                  <a:srgbClr val="663300"/>
                </a:solidFill>
              </a:rPr>
              <a:t>Caus</a:t>
            </a:r>
            <a:r>
              <a:rPr lang="en-US" sz="2800" b="1" dirty="0" smtClean="0">
                <a:solidFill>
                  <a:srgbClr val="663300"/>
                </a:solidFill>
              </a:rPr>
              <a:t> dis </a:t>
            </a:r>
            <a:r>
              <a:rPr lang="en-US" sz="2800" b="1" dirty="0" err="1" smtClean="0">
                <a:solidFill>
                  <a:srgbClr val="663300"/>
                </a:solidFill>
              </a:rPr>
              <a:t>ain</a:t>
            </a:r>
            <a:r>
              <a:rPr lang="en-US" sz="2800" b="1" dirty="0" smtClean="0">
                <a:solidFill>
                  <a:srgbClr val="663300"/>
                </a:solidFill>
              </a:rPr>
              <a:t>’ no time </a:t>
            </a:r>
            <a:r>
              <a:rPr lang="en-US" sz="2800" b="1" dirty="0" err="1" smtClean="0">
                <a:solidFill>
                  <a:srgbClr val="663300"/>
                </a:solidFill>
              </a:rPr>
              <a:t>fuh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Chillun</a:t>
            </a:r>
            <a:r>
              <a:rPr lang="en-US" sz="2800" b="1" dirty="0" smtClean="0">
                <a:solidFill>
                  <a:srgbClr val="66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95" y="343089"/>
            <a:ext cx="8403704" cy="630936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9619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8727" y="805137"/>
            <a:ext cx="6030466" cy="4943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://www.edgetech-us.com/images/Map/Gallery/INS/Earthquakes.gif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82" r="1297" b="-938"/>
          <a:stretch/>
        </p:blipFill>
        <p:spPr bwMode="auto">
          <a:xfrm>
            <a:off x="2674153" y="811336"/>
            <a:ext cx="6035040" cy="4937760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3537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39" y="294321"/>
            <a:ext cx="8403704" cy="6309360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325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87186"/>
            <a:ext cx="6132576" cy="1175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60,000 population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56% black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40,000 slept outside after quake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63" y="0"/>
            <a:ext cx="474053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444" y="2633472"/>
            <a:ext cx="7110640" cy="4059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14000 chimneys </a:t>
            </a:r>
            <a:r>
              <a:rPr lang="en-US" sz="2800" b="1" dirty="0" smtClean="0">
                <a:solidFill>
                  <a:srgbClr val="66330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663300"/>
                </a:solidFill>
              </a:rPr>
              <a:t>100 </a:t>
            </a:r>
            <a:r>
              <a:rPr lang="en-US" sz="2800" b="1" u="sng" dirty="0" smtClean="0">
                <a:solidFill>
                  <a:srgbClr val="663300"/>
                </a:solidFill>
              </a:rPr>
              <a:t>un</a:t>
            </a:r>
            <a:r>
              <a:rPr lang="en-US" sz="2800" b="1" dirty="0" smtClean="0">
                <a:solidFill>
                  <a:srgbClr val="663300"/>
                </a:solidFill>
              </a:rPr>
              <a:t>damaged</a:t>
            </a:r>
          </a:p>
          <a:p>
            <a:pPr algn="ctr"/>
            <a:endParaRPr lang="en-US" sz="14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67% of brick buildings destroyed/damaged</a:t>
            </a:r>
          </a:p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(Summerville: </a:t>
            </a:r>
            <a:r>
              <a:rPr lang="en-US" sz="2000" b="1" u="sng" dirty="0" smtClean="0">
                <a:solidFill>
                  <a:srgbClr val="663300"/>
                </a:solidFill>
              </a:rPr>
              <a:t>ALL</a:t>
            </a:r>
            <a:r>
              <a:rPr lang="en-US" sz="2000" b="1" dirty="0" smtClean="0">
                <a:solidFill>
                  <a:srgbClr val="663300"/>
                </a:solidFill>
              </a:rPr>
              <a:t> buildings affected)</a:t>
            </a:r>
          </a:p>
          <a:p>
            <a:pPr algn="ctr"/>
            <a:endParaRPr lang="en-US" sz="1400" b="1" dirty="0" smtClean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522 aftershocks, 1886-1889</a:t>
            </a:r>
          </a:p>
          <a:p>
            <a:pPr algn="ctr"/>
            <a:endParaRPr lang="en-US" sz="1400" b="1" dirty="0">
              <a:solidFill>
                <a:srgbClr val="66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124+ dead (1/4 white) -- 139 injured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440" y="0"/>
            <a:ext cx="6780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“The Lord did Charleston fifty times more harm      in fifteen seconds than the war did in five years.”</a:t>
            </a:r>
          </a:p>
          <a:p>
            <a:pPr algn="ctr"/>
            <a:r>
              <a:rPr 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(Civil War vet)</a:t>
            </a:r>
            <a:endParaRPr lang="en-US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5" y="373897"/>
            <a:ext cx="8229600" cy="617220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2210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61" y="339751"/>
            <a:ext cx="9323919" cy="612648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575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7" y="317715"/>
            <a:ext cx="5914347" cy="640080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317355" y="2603715"/>
            <a:ext cx="3006672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Liquefaction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" y="3950208"/>
            <a:ext cx="4547616" cy="792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40% of buildings built on landfill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543">
            <a:off x="-68497" y="273503"/>
            <a:ext cx="40640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580">
            <a:off x="7993945" y="189456"/>
            <a:ext cx="3638550" cy="564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5571" r="2077" b="2382"/>
          <a:stretch/>
        </p:blipFill>
        <p:spPr>
          <a:xfrm rot="345390">
            <a:off x="212718" y="4073304"/>
            <a:ext cx="3440623" cy="2342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37" y="0"/>
            <a:ext cx="4667726" cy="685800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3296" y="5894832"/>
            <a:ext cx="11265408" cy="963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“Should we have to choose between the horrors of war and those of an earthquake, the former would quickly be our choice.” 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6037" r="2019" b="2486"/>
          <a:stretch/>
        </p:blipFill>
        <p:spPr>
          <a:xfrm>
            <a:off x="1384983" y="154981"/>
            <a:ext cx="9369859" cy="64922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36192" y="2731008"/>
            <a:ext cx="3950208" cy="32796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6" y="0"/>
            <a:ext cx="6668431" cy="3943900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83" y="0"/>
            <a:ext cx="5917917" cy="3291840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8" b="24032"/>
          <a:stretch/>
        </p:blipFill>
        <p:spPr>
          <a:xfrm>
            <a:off x="-208551" y="3291840"/>
            <a:ext cx="6292341" cy="3566160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7631"/>
          <a:stretch/>
        </p:blipFill>
        <p:spPr>
          <a:xfrm>
            <a:off x="6149305" y="3291840"/>
            <a:ext cx="5977180" cy="4138613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60" y="2709460"/>
            <a:ext cx="2160270" cy="2468880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35424" y="6318080"/>
            <a:ext cx="4815840" cy="335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“It was worse than the worst battle of the war”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419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51</cp:revision>
  <dcterms:created xsi:type="dcterms:W3CDTF">2017-04-02T01:50:07Z</dcterms:created>
  <dcterms:modified xsi:type="dcterms:W3CDTF">2017-04-05T04:04:53Z</dcterms:modified>
</cp:coreProperties>
</file>