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2" r:id="rId7"/>
    <p:sldId id="263" r:id="rId8"/>
    <p:sldId id="267" r:id="rId9"/>
    <p:sldId id="260" r:id="rId10"/>
    <p:sldId id="264" r:id="rId11"/>
    <p:sldId id="265" r:id="rId12"/>
    <p:sldId id="261" r:id="rId13"/>
    <p:sldId id="269" r:id="rId14"/>
    <p:sldId id="273" r:id="rId15"/>
    <p:sldId id="266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8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-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8588-A589-4F8F-B33F-3AE10A7267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029D-016D-49AB-91E3-9B14FB2E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8588-A589-4F8F-B33F-3AE10A7267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029D-016D-49AB-91E3-9B14FB2E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3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8588-A589-4F8F-B33F-3AE10A7267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029D-016D-49AB-91E3-9B14FB2E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9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8588-A589-4F8F-B33F-3AE10A7267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029D-016D-49AB-91E3-9B14FB2E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8588-A589-4F8F-B33F-3AE10A7267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029D-016D-49AB-91E3-9B14FB2E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6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8588-A589-4F8F-B33F-3AE10A7267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029D-016D-49AB-91E3-9B14FB2E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2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8588-A589-4F8F-B33F-3AE10A7267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029D-016D-49AB-91E3-9B14FB2E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8588-A589-4F8F-B33F-3AE10A7267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029D-016D-49AB-91E3-9B14FB2E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8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8588-A589-4F8F-B33F-3AE10A7267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029D-016D-49AB-91E3-9B14FB2E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7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8588-A589-4F8F-B33F-3AE10A7267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029D-016D-49AB-91E3-9B14FB2E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7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8588-A589-4F8F-B33F-3AE10A7267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029D-016D-49AB-91E3-9B14FB2E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3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8588-A589-4F8F-B33F-3AE10A7267A1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2029D-016D-49AB-91E3-9B14FB2E7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hcn.org/issues/243/1369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09" y="-15240"/>
            <a:ext cx="6427591" cy="3840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632200"/>
            <a:ext cx="121920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6976" y="4881967"/>
            <a:ext cx="11975024" cy="1394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Lockwood, Jeffrey A. 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</a:rPr>
              <a:t>Locust: The Devastating Rise     	and Mysterious Disappearance of the Insect       	That Shaped the American Frontier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.  New York: 	Basic Books, 2004.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/>
          <a:stretch/>
        </p:blipFill>
        <p:spPr>
          <a:xfrm>
            <a:off x="1642820" y="120887"/>
            <a:ext cx="8335173" cy="658368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383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60" y="383738"/>
            <a:ext cx="4762500" cy="590550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9588" r="8073" b="12969"/>
          <a:stretch/>
        </p:blipFill>
        <p:spPr>
          <a:xfrm>
            <a:off x="7966577" y="1399393"/>
            <a:ext cx="4225423" cy="256032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393"/>
            <a:ext cx="3404286" cy="283464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46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1" y="957795"/>
            <a:ext cx="4282263" cy="539496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7539" r="13077" b="27638"/>
          <a:stretch/>
        </p:blipFill>
        <p:spPr>
          <a:xfrm>
            <a:off x="8087680" y="1323555"/>
            <a:ext cx="3914719" cy="466344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11" y="317560"/>
            <a:ext cx="2752701" cy="347472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420211" y="4986528"/>
            <a:ext cx="3781100" cy="169468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Charles Valentine Riley –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“Lord of the Locusts”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67968" y="618744"/>
            <a:ext cx="9515856" cy="6949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“We spend a lot of time peering at grasshopper penises”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(155).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1304" y="3291840"/>
            <a:ext cx="7717536" cy="1719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“[T]he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extinction of the most abundant form of life ever to sweep across the continent. . . .             The Rocky Mountain locust was gone forever”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(158)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67128" y="5620512"/>
            <a:ext cx="7485888" cy="9875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“[W]e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found a biological gem—the intact bodies of two grasshoppers or locusts”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(211)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83" y="614680"/>
            <a:ext cx="6673478" cy="557784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521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09" y="0"/>
            <a:ext cx="1034389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8" y="4146570"/>
            <a:ext cx="3562288" cy="237744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38" y="1951236"/>
            <a:ext cx="3964159" cy="2286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" y="275094"/>
            <a:ext cx="2036364" cy="31089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79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3" b="-2"/>
          <a:stretch/>
        </p:blipFill>
        <p:spPr>
          <a:xfrm>
            <a:off x="-1460514" y="0"/>
            <a:ext cx="1983036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02" y="3251200"/>
            <a:ext cx="4998596" cy="3200400"/>
          </a:xfrm>
          <a:prstGeom prst="round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29920" y="1430020"/>
            <a:ext cx="10925556" cy="18211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“The startling conclusion . . . is that the Rocky Mountain locust was extremely vulnerable to even small-scale human disturbances”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(236) </a:t>
            </a:r>
          </a:p>
          <a:p>
            <a:pPr algn="ctr"/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habitat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destruction theory”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extinction due to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“serendipitous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overlap of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human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activity” and the locust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(255, 257)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0632" y="34798"/>
            <a:ext cx="11724132" cy="1304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“For the Rocky Mountain locust, the fertile river valleys of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mountainous West represented a sanctuary, a habitat where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it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could always find what it needed and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    persist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in the fact of adversity”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(257)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" y="6262116"/>
            <a:ext cx="11914124" cy="571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“The Rocky Mountain locust was inadvertently driven to extinction”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(260).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803400"/>
            <a:ext cx="5752730" cy="49377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-190500" y="247396"/>
            <a:ext cx="12649200" cy="1556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“[W]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ith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the passing of the Rocky Mountain locust we have lost a cultural icon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—      a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reminder that we are ultimately dependent on natural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processes                                 more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sweeping and eternal than the most clever human contrivance”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(252).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278112" y="1301651"/>
            <a:ext cx="2913888" cy="3818990"/>
          </a:xfrm>
          <a:prstGeom prst="rightArrow">
            <a:avLst>
              <a:gd name="adj1" fmla="val 47320"/>
              <a:gd name="adj2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316480"/>
            <a:ext cx="6181344" cy="17553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17392" y="2700220"/>
            <a:ext cx="18288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Late 1880s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US" b="1" dirty="0">
                <a:solidFill>
                  <a:srgbClr val="C00000"/>
                </a:solidFill>
              </a:rPr>
              <a:t>“entomological Armageddon”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4256" y="3693867"/>
            <a:ext cx="1694688" cy="2146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1875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largest swarm in recorded history: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1800 mi.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x 110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mi.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x ¼ - ½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mi. = 198,000 sq. mi. 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59424" y="2316480"/>
            <a:ext cx="536448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937760" y="426411"/>
            <a:ext cx="1243584" cy="21823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1902 – Manitoba (last swarm seen in North America)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59424" y="4071819"/>
            <a:ext cx="33528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321052" y="3864863"/>
            <a:ext cx="1572768" cy="1975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Riley commission to investigate id, origins, solution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99576" y="341067"/>
            <a:ext cx="1810512" cy="21823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1987–1990s expeditions to Wind River Glaciers (western Wyoming)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060705"/>
            <a:ext cx="1658112" cy="15480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1870s –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 million people move to western prairies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384" y="2898494"/>
            <a:ext cx="2609088" cy="5608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Typical locust outbreak = 10 trillion insects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r="14" b="2599"/>
          <a:stretch/>
        </p:blipFill>
        <p:spPr>
          <a:xfrm>
            <a:off x="1487840" y="162732"/>
            <a:ext cx="9272145" cy="658368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23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98" y="314487"/>
            <a:ext cx="8114681" cy="301752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30" y="3899373"/>
            <a:ext cx="3311911" cy="246888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02" y="3807933"/>
            <a:ext cx="4721238" cy="26517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8" y="3807933"/>
            <a:ext cx="3522081" cy="26517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302460" y="3438601"/>
            <a:ext cx="241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555555"/>
                </a:solidFill>
                <a:latin typeface="Verdana" panose="020B0604030504040204" pitchFamily="34" charset="0"/>
              </a:rPr>
              <a:t>Melanoplus</a:t>
            </a:r>
            <a:r>
              <a:rPr lang="en-US" i="1" dirty="0">
                <a:solidFill>
                  <a:srgbClr val="555555"/>
                </a:solidFill>
                <a:latin typeface="Verdana" panose="020B0604030504040204" pitchFamily="34" charset="0"/>
              </a:rPr>
              <a:t> </a:t>
            </a:r>
            <a:r>
              <a:rPr lang="en-US" i="1" dirty="0" err="1">
                <a:solidFill>
                  <a:srgbClr val="555555"/>
                </a:solidFill>
                <a:latin typeface="Verdana" panose="020B0604030504040204" pitchFamily="34" charset="0"/>
              </a:rPr>
              <a:t>spretus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6" y="0"/>
            <a:ext cx="1172308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7680" y="5193792"/>
            <a:ext cx="2913888" cy="1365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“Their devastation was like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 living wildfire . . .” </a:t>
            </a:r>
          </a:p>
          <a:p>
            <a:pPr algn="ct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(xviii).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" y="182880"/>
            <a:ext cx="6192266" cy="40233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44" y="2366381"/>
            <a:ext cx="6389370" cy="393192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2689" r="1893" b="9643"/>
          <a:stretch/>
        </p:blipFill>
        <p:spPr>
          <a:xfrm>
            <a:off x="397693" y="4332341"/>
            <a:ext cx="5056023" cy="237744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6461760" y="805240"/>
            <a:ext cx="5584154" cy="890016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“In a sense, locusts are to grasshoppers  as athletes are to human”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(27).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85344"/>
            <a:ext cx="8900160" cy="667512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290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90" y="407477"/>
            <a:ext cx="5159959" cy="603504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8" y="1961957"/>
            <a:ext cx="5904291" cy="448056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321888" y="447578"/>
            <a:ext cx="5920415" cy="1109472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Heat + dryness + constant southerly wind over large area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LOCUSTS</a:t>
            </a:r>
            <a:endParaRPr lang="en-US" b="1" dirty="0"/>
          </a:p>
        </p:txBody>
      </p:sp>
      <p:sp>
        <p:nvSpPr>
          <p:cNvPr id="5" name="Down Arrow 4"/>
          <p:cNvSpPr/>
          <p:nvPr/>
        </p:nvSpPr>
        <p:spPr>
          <a:xfrm>
            <a:off x="3039779" y="856010"/>
            <a:ext cx="484632" cy="29260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3" y="-274320"/>
            <a:ext cx="10955955" cy="71323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63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352</Words>
  <Application>Microsoft Office PowerPoint</Application>
  <PresentationFormat>Widescreen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Ferrell (cferrell)</dc:creator>
  <cp:lastModifiedBy>Claudine Ferrell (cferrell)</cp:lastModifiedBy>
  <cp:revision>40</cp:revision>
  <dcterms:created xsi:type="dcterms:W3CDTF">2017-04-06T01:21:49Z</dcterms:created>
  <dcterms:modified xsi:type="dcterms:W3CDTF">2017-04-19T02:47:41Z</dcterms:modified>
</cp:coreProperties>
</file>