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35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404601647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Shape 5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1729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14494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Shape 6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155811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Shape 7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66145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281584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Shape 8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683784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Shape 9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57901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5200"/>
            </a:lvl1pPr>
            <a:lvl2pPr lvl="1" algn="ctr">
              <a:spcBef>
                <a:spcPts val="0"/>
              </a:spcBef>
              <a:buSzPct val="100000"/>
              <a:defRPr sz="5200"/>
            </a:lvl2pPr>
            <a:lvl3pPr lvl="2" algn="ctr">
              <a:spcBef>
                <a:spcPts val="0"/>
              </a:spcBef>
              <a:buSzPct val="100000"/>
              <a:defRPr sz="5200"/>
            </a:lvl3pPr>
            <a:lvl4pPr lvl="3" algn="ctr">
              <a:spcBef>
                <a:spcPts val="0"/>
              </a:spcBef>
              <a:buSzPct val="100000"/>
              <a:defRPr sz="5200"/>
            </a:lvl4pPr>
            <a:lvl5pPr lvl="4" algn="ctr">
              <a:spcBef>
                <a:spcPts val="0"/>
              </a:spcBef>
              <a:buSzPct val="100000"/>
              <a:defRPr sz="5200"/>
            </a:lvl5pPr>
            <a:lvl6pPr lvl="5" algn="ctr">
              <a:spcBef>
                <a:spcPts val="0"/>
              </a:spcBef>
              <a:buSzPct val="100000"/>
              <a:defRPr sz="5200"/>
            </a:lvl6pPr>
            <a:lvl7pPr lvl="6" algn="ctr">
              <a:spcBef>
                <a:spcPts val="0"/>
              </a:spcBef>
              <a:buSzPct val="100000"/>
              <a:defRPr sz="5200"/>
            </a:lvl7pPr>
            <a:lvl8pPr lvl="7" algn="ctr">
              <a:spcBef>
                <a:spcPts val="0"/>
              </a:spcBef>
              <a:buSzPct val="100000"/>
              <a:defRPr sz="5200"/>
            </a:lvl8pPr>
            <a:lvl9pPr lvl="8" algn="ctr">
              <a:spcBef>
                <a:spcPts val="0"/>
              </a:spcBef>
              <a:buSzPct val="100000"/>
              <a:defRPr sz="5200"/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800"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12000"/>
            </a:lvl1pPr>
            <a:lvl2pPr lvl="1" algn="ctr">
              <a:spcBef>
                <a:spcPts val="0"/>
              </a:spcBef>
              <a:buSzPct val="100000"/>
              <a:defRPr sz="12000"/>
            </a:lvl2pPr>
            <a:lvl3pPr lvl="2" algn="ctr">
              <a:spcBef>
                <a:spcPts val="0"/>
              </a:spcBef>
              <a:buSzPct val="100000"/>
              <a:defRPr sz="12000"/>
            </a:lvl3pPr>
            <a:lvl4pPr lvl="3" algn="ctr">
              <a:spcBef>
                <a:spcPts val="0"/>
              </a:spcBef>
              <a:buSzPct val="100000"/>
              <a:defRPr sz="12000"/>
            </a:lvl4pPr>
            <a:lvl5pPr lvl="4" algn="ctr">
              <a:spcBef>
                <a:spcPts val="0"/>
              </a:spcBef>
              <a:buSzPct val="100000"/>
              <a:defRPr sz="12000"/>
            </a:lvl5pPr>
            <a:lvl6pPr lvl="5" algn="ctr">
              <a:spcBef>
                <a:spcPts val="0"/>
              </a:spcBef>
              <a:buSzPct val="100000"/>
              <a:defRPr sz="12000"/>
            </a:lvl6pPr>
            <a:lvl7pPr lvl="6" algn="ctr">
              <a:spcBef>
                <a:spcPts val="0"/>
              </a:spcBef>
              <a:buSzPct val="100000"/>
              <a:defRPr sz="12000"/>
            </a:lvl7pPr>
            <a:lvl8pPr lvl="7" algn="ctr">
              <a:spcBef>
                <a:spcPts val="0"/>
              </a:spcBef>
              <a:buSzPct val="100000"/>
              <a:defRPr sz="12000"/>
            </a:lvl8pPr>
            <a:lvl9pPr lvl="8" algn="ctr">
              <a:spcBef>
                <a:spcPts val="0"/>
              </a:spcBef>
              <a:buSzPct val="100000"/>
              <a:defRPr sz="12000"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spcBef>
                <a:spcPts val="0"/>
              </a:spcBef>
              <a:defRPr/>
            </a:lvl1pPr>
            <a:lvl2pPr lvl="1" algn="ctr">
              <a:spcBef>
                <a:spcPts val="0"/>
              </a:spcBef>
              <a:defRPr/>
            </a:lvl2pPr>
            <a:lvl3pPr lvl="2" algn="ctr">
              <a:spcBef>
                <a:spcPts val="0"/>
              </a:spcBef>
              <a:defRPr/>
            </a:lvl3pPr>
            <a:lvl4pPr lvl="3" algn="ctr">
              <a:spcBef>
                <a:spcPts val="0"/>
              </a:spcBef>
              <a:defRPr/>
            </a:lvl4pPr>
            <a:lvl5pPr lvl="4" algn="ctr">
              <a:spcBef>
                <a:spcPts val="0"/>
              </a:spcBef>
              <a:defRPr/>
            </a:lvl5pPr>
            <a:lvl6pPr lvl="5" algn="ctr">
              <a:spcBef>
                <a:spcPts val="0"/>
              </a:spcBef>
              <a:defRPr/>
            </a:lvl6pPr>
            <a:lvl7pPr lvl="6" algn="ctr">
              <a:spcBef>
                <a:spcPts val="0"/>
              </a:spcBef>
              <a:defRPr/>
            </a:lvl7pPr>
            <a:lvl8pPr lvl="7" algn="ctr">
              <a:spcBef>
                <a:spcPts val="0"/>
              </a:spcBef>
              <a:defRPr/>
            </a:lvl8pPr>
            <a:lvl9pPr lvl="8" algn="ctr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hape 1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 algn="ctr">
              <a:spcBef>
                <a:spcPts val="0"/>
              </a:spcBef>
              <a:buSzPct val="100000"/>
              <a:defRPr sz="3600"/>
            </a:lvl1pPr>
            <a:lvl2pPr lvl="1" algn="ctr">
              <a:spcBef>
                <a:spcPts val="0"/>
              </a:spcBef>
              <a:buSzPct val="100000"/>
              <a:defRPr sz="3600"/>
            </a:lvl2pPr>
            <a:lvl3pPr lvl="2" algn="ctr">
              <a:spcBef>
                <a:spcPts val="0"/>
              </a:spcBef>
              <a:buSzPct val="100000"/>
              <a:defRPr sz="3600"/>
            </a:lvl3pPr>
            <a:lvl4pPr lvl="3" algn="ctr">
              <a:spcBef>
                <a:spcPts val="0"/>
              </a:spcBef>
              <a:buSzPct val="100000"/>
              <a:defRPr sz="3600"/>
            </a:lvl4pPr>
            <a:lvl5pPr lvl="4" algn="ctr">
              <a:spcBef>
                <a:spcPts val="0"/>
              </a:spcBef>
              <a:buSzPct val="100000"/>
              <a:defRPr sz="3600"/>
            </a:lvl5pPr>
            <a:lvl6pPr lvl="5" algn="ctr">
              <a:spcBef>
                <a:spcPts val="0"/>
              </a:spcBef>
              <a:buSzPct val="100000"/>
              <a:defRPr sz="3600"/>
            </a:lvl6pPr>
            <a:lvl7pPr lvl="6" algn="ctr">
              <a:spcBef>
                <a:spcPts val="0"/>
              </a:spcBef>
              <a:buSzPct val="100000"/>
              <a:defRPr sz="3600"/>
            </a:lvl7pPr>
            <a:lvl8pPr lvl="7" algn="ctr">
              <a:spcBef>
                <a:spcPts val="0"/>
              </a:spcBef>
              <a:buSzPct val="100000"/>
              <a:defRPr sz="3600"/>
            </a:lvl8pPr>
            <a:lvl9pPr lvl="8" algn="ctr">
              <a:spcBef>
                <a:spcPts val="0"/>
              </a:spcBef>
              <a:buSzPct val="100000"/>
              <a:defRPr sz="3600"/>
            </a:lvl9pPr>
          </a:lstStyle>
          <a:p>
            <a:endParaRPr/>
          </a:p>
        </p:txBody>
      </p:sp>
      <p:sp>
        <p:nvSpPr>
          <p:cNvPr id="15" name="Shape 15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Shape 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9" name="Shape 19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4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SzPct val="100000"/>
              <a:defRPr sz="2400"/>
            </a:lvl1pPr>
            <a:lvl2pPr lvl="1">
              <a:spcBef>
                <a:spcPts val="0"/>
              </a:spcBef>
              <a:buSzPct val="100000"/>
              <a:defRPr sz="2400"/>
            </a:lvl2pPr>
            <a:lvl3pPr lvl="2">
              <a:spcBef>
                <a:spcPts val="0"/>
              </a:spcBef>
              <a:buSzPct val="100000"/>
              <a:defRPr sz="2400"/>
            </a:lvl3pPr>
            <a:lvl4pPr lvl="3">
              <a:spcBef>
                <a:spcPts val="0"/>
              </a:spcBef>
              <a:buSzPct val="100000"/>
              <a:defRPr sz="2400"/>
            </a:lvl4pPr>
            <a:lvl5pPr lvl="4">
              <a:spcBef>
                <a:spcPts val="0"/>
              </a:spcBef>
              <a:buSzPct val="100000"/>
              <a:defRPr sz="2400"/>
            </a:lvl5pPr>
            <a:lvl6pPr lvl="5">
              <a:spcBef>
                <a:spcPts val="0"/>
              </a:spcBef>
              <a:buSzPct val="100000"/>
              <a:defRPr sz="2400"/>
            </a:lvl6pPr>
            <a:lvl7pPr lvl="6">
              <a:spcBef>
                <a:spcPts val="0"/>
              </a:spcBef>
              <a:buSzPct val="100000"/>
              <a:defRPr sz="2400"/>
            </a:lvl7pPr>
            <a:lvl8pPr lvl="7">
              <a:spcBef>
                <a:spcPts val="0"/>
              </a:spcBef>
              <a:buSzPct val="100000"/>
              <a:defRPr sz="2400"/>
            </a:lvl8pPr>
            <a:lvl9pPr lvl="8">
              <a:spcBef>
                <a:spcPts val="0"/>
              </a:spcBef>
              <a:buSzPct val="100000"/>
              <a:defRPr sz="2400"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200"/>
            </a:lvl1pPr>
            <a:lvl2pPr lvl="1">
              <a:spcBef>
                <a:spcPts val="0"/>
              </a:spcBef>
              <a:buSzPct val="100000"/>
              <a:defRPr sz="1200"/>
            </a:lvl2pPr>
            <a:lvl3pPr lvl="2">
              <a:spcBef>
                <a:spcPts val="0"/>
              </a:spcBef>
              <a:buSzPct val="100000"/>
              <a:defRPr sz="1200"/>
            </a:lvl3pPr>
            <a:lvl4pPr lvl="3">
              <a:spcBef>
                <a:spcPts val="0"/>
              </a:spcBef>
              <a:buSzPct val="100000"/>
              <a:defRPr sz="1200"/>
            </a:lvl4pPr>
            <a:lvl5pPr lvl="4">
              <a:spcBef>
                <a:spcPts val="0"/>
              </a:spcBef>
              <a:buSzPct val="100000"/>
              <a:defRPr sz="1200"/>
            </a:lvl5pPr>
            <a:lvl6pPr lvl="5">
              <a:spcBef>
                <a:spcPts val="0"/>
              </a:spcBef>
              <a:buSzPct val="100000"/>
              <a:defRPr sz="1200"/>
            </a:lvl6pPr>
            <a:lvl7pPr lvl="6">
              <a:spcBef>
                <a:spcPts val="0"/>
              </a:spcBef>
              <a:buSzPct val="100000"/>
              <a:defRPr sz="1200"/>
            </a:lvl7pPr>
            <a:lvl8pPr lvl="7">
              <a:spcBef>
                <a:spcPts val="0"/>
              </a:spcBef>
              <a:buSzPct val="100000"/>
              <a:defRPr sz="1200"/>
            </a:lvl8pPr>
            <a:lvl9pPr lvl="8">
              <a:spcBef>
                <a:spcPts val="0"/>
              </a:spcBef>
              <a:buSzPct val="100000"/>
              <a:defRPr sz="1200"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hape 33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SzPct val="100000"/>
              <a:defRPr sz="4800"/>
            </a:lvl1pPr>
            <a:lvl2pPr lvl="1">
              <a:spcBef>
                <a:spcPts val="0"/>
              </a:spcBef>
              <a:buSzPct val="100000"/>
              <a:defRPr sz="4800"/>
            </a:lvl2pPr>
            <a:lvl3pPr lvl="2">
              <a:spcBef>
                <a:spcPts val="0"/>
              </a:spcBef>
              <a:buSzPct val="100000"/>
              <a:defRPr sz="4800"/>
            </a:lvl3pPr>
            <a:lvl4pPr lvl="3">
              <a:spcBef>
                <a:spcPts val="0"/>
              </a:spcBef>
              <a:buSzPct val="100000"/>
              <a:defRPr sz="4800"/>
            </a:lvl4pPr>
            <a:lvl5pPr lvl="4">
              <a:spcBef>
                <a:spcPts val="0"/>
              </a:spcBef>
              <a:buSzPct val="100000"/>
              <a:defRPr sz="4800"/>
            </a:lvl5pPr>
            <a:lvl6pPr lvl="5">
              <a:spcBef>
                <a:spcPts val="0"/>
              </a:spcBef>
              <a:buSzPct val="100000"/>
              <a:defRPr sz="4800"/>
            </a:lvl6pPr>
            <a:lvl7pPr lvl="6">
              <a:spcBef>
                <a:spcPts val="0"/>
              </a:spcBef>
              <a:buSzPct val="100000"/>
              <a:defRPr sz="4800"/>
            </a:lvl7pPr>
            <a:lvl8pPr lvl="7">
              <a:spcBef>
                <a:spcPts val="0"/>
              </a:spcBef>
              <a:buSzPct val="100000"/>
              <a:defRPr sz="4800"/>
            </a:lvl8pPr>
            <a:lvl9pPr lvl="8">
              <a:spcBef>
                <a:spcPts val="0"/>
              </a:spcBef>
              <a:buSzPct val="100000"/>
              <a:defRPr sz="4800"/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algn="ctr">
              <a:spcBef>
                <a:spcPts val="0"/>
              </a:spcBef>
              <a:buSzPct val="100000"/>
              <a:defRPr sz="4200"/>
            </a:lvl1pPr>
            <a:lvl2pPr lvl="1" algn="ctr">
              <a:spcBef>
                <a:spcPts val="0"/>
              </a:spcBef>
              <a:buSzPct val="100000"/>
              <a:defRPr sz="4200"/>
            </a:lvl2pPr>
            <a:lvl3pPr lvl="2" algn="ctr">
              <a:spcBef>
                <a:spcPts val="0"/>
              </a:spcBef>
              <a:buSzPct val="100000"/>
              <a:defRPr sz="4200"/>
            </a:lvl3pPr>
            <a:lvl4pPr lvl="3" algn="ctr">
              <a:spcBef>
                <a:spcPts val="0"/>
              </a:spcBef>
              <a:buSzPct val="100000"/>
              <a:defRPr sz="4200"/>
            </a:lvl4pPr>
            <a:lvl5pPr lvl="4" algn="ctr">
              <a:spcBef>
                <a:spcPts val="0"/>
              </a:spcBef>
              <a:buSzPct val="100000"/>
              <a:defRPr sz="4200"/>
            </a:lvl5pPr>
            <a:lvl6pPr lvl="5" algn="ctr">
              <a:spcBef>
                <a:spcPts val="0"/>
              </a:spcBef>
              <a:buSzPct val="100000"/>
              <a:defRPr sz="4200"/>
            </a:lvl6pPr>
            <a:lvl7pPr lvl="6" algn="ctr">
              <a:spcBef>
                <a:spcPts val="0"/>
              </a:spcBef>
              <a:buSzPct val="100000"/>
              <a:defRPr sz="4200"/>
            </a:lvl7pPr>
            <a:lvl8pPr lvl="7" algn="ctr">
              <a:spcBef>
                <a:spcPts val="0"/>
              </a:spcBef>
              <a:buSzPct val="100000"/>
              <a:defRPr sz="4200"/>
            </a:lvl8pPr>
            <a:lvl9pPr lvl="8" algn="ctr">
              <a:spcBef>
                <a:spcPts val="0"/>
              </a:spcBef>
              <a:buSzPct val="100000"/>
              <a:defRPr sz="4200"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  <a:defRPr sz="2100"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lvl1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fld id="{00000000-1234-1234-1234-123412341234}" type="slidenum">
              <a:rPr lang="en"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buClr>
                <a:schemeClr val="dk1"/>
              </a:buClr>
              <a:buSzPct val="1000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buSzPct val="100000"/>
              <a:defRPr sz="1800">
                <a:solidFill>
                  <a:schemeClr val="dk2"/>
                </a:solidFill>
              </a:defRPr>
            </a:lvl1pPr>
            <a:lvl2pPr lvl="1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2pPr>
            <a:lvl3pPr lvl="2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3pPr>
            <a:lvl4pPr lvl="3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4pPr>
            <a:lvl5pPr lvl="4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5pPr>
            <a:lvl6pPr lvl="5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6pPr>
            <a:lvl7pPr lvl="6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7pPr>
            <a:lvl8pPr lvl="7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8pPr>
            <a:lvl9pPr lvl="8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2"/>
              </a:buClr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8472457" y="4663216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>
            <a:noAutofit/>
          </a:bodyPr>
          <a:lstStyle/>
          <a:p>
            <a:pPr lvl="0" algn="r">
              <a:spcBef>
                <a:spcPts val="0"/>
              </a:spcBef>
              <a:buNone/>
            </a:pPr>
            <a:fld id="{00000000-1234-1234-1234-123412341234}" type="slidenum">
              <a:rPr lang="en" sz="1000">
                <a:solidFill>
                  <a:schemeClr val="dk2"/>
                </a:solidFill>
              </a:rPr>
              <a:t>‹#›</a:t>
            </a:fld>
            <a:endParaRPr lang="en" sz="1000">
              <a:solidFill>
                <a:schemeClr val="dk2"/>
              </a:solidFill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buNone/>
            </a:pPr>
            <a:r>
              <a:rPr lang="en" sz="4800"/>
              <a:t>Esposito, John. C. </a:t>
            </a:r>
            <a:r>
              <a:rPr lang="en" sz="4800" i="1"/>
              <a:t>Fire in </a:t>
            </a:r>
          </a:p>
          <a:p>
            <a:pPr marL="0" lvl="0" indent="457200" algn="l" rtl="0">
              <a:spcBef>
                <a:spcPts val="0"/>
              </a:spcBef>
              <a:buNone/>
            </a:pPr>
            <a:r>
              <a:rPr lang="en" sz="4800" i="1"/>
              <a:t>the Grove. </a:t>
            </a:r>
            <a:r>
              <a:rPr lang="en" sz="4800"/>
              <a:t>Cambridge,</a:t>
            </a:r>
          </a:p>
          <a:p>
            <a:pPr marL="0" lvl="0" indent="457200" algn="l">
              <a:spcBef>
                <a:spcPts val="0"/>
              </a:spcBef>
              <a:buNone/>
            </a:pPr>
            <a:r>
              <a:rPr lang="en" sz="4800"/>
              <a:t>MA: Da Capo Press. 2006.</a:t>
            </a:r>
          </a:p>
        </p:txBody>
      </p:sp>
      <p:sp>
        <p:nvSpPr>
          <p:cNvPr id="55" name="Shape 5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56" name="Shape 56" descr="Image result for cocoanut grove fir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742650" y="2834125"/>
            <a:ext cx="3048000" cy="2286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492 dead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166 injured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Fire spread quickly and engulfed entire club in eight minutes</a:t>
            </a:r>
          </a:p>
          <a:p>
            <a:pPr lvl="0">
              <a:spcBef>
                <a:spcPts val="0"/>
              </a:spcBef>
              <a:buNone/>
            </a:pPr>
            <a:r>
              <a:rPr lang="en"/>
              <a:t>Fire Department came in 15 minutes after fire started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69" name="Shape 69" descr="https://s-media-cache-ak0.pinimg.com/originals/ff/aa/ba/ffaaba2b0dc5ab183eb93f67ea48acdd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68725" y="-377337"/>
            <a:ext cx="8214230" cy="55774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76" name="Shape 76" descr="Image result for cocoanut grove layout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16250" y="152400"/>
            <a:ext cx="8116049" cy="4324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Barney Welansky</a:t>
            </a:r>
          </a:p>
        </p:txBody>
      </p:sp>
      <p:sp>
        <p:nvSpPr>
          <p:cNvPr id="82" name="Shape 82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83" name="Shape 83" descr="Image result for barney welansky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61400" y="1196975"/>
            <a:ext cx="6045200" cy="3327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Shape 8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pic>
        <p:nvPicPr>
          <p:cNvPr id="90" name="Shape 90" descr="Image result for cocoanut grove fire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450" y="73400"/>
            <a:ext cx="5126399" cy="4495474"/>
          </a:xfrm>
          <a:prstGeom prst="rect">
            <a:avLst/>
          </a:prstGeom>
          <a:noFill/>
          <a:ln>
            <a:noFill/>
          </a:ln>
        </p:spPr>
      </p:pic>
      <p:pic>
        <p:nvPicPr>
          <p:cNvPr id="91" name="Shape 91" descr="Image result for cocoanut grove fire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141774" y="0"/>
            <a:ext cx="3907375" cy="4568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Shape 9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97" name="Shape 9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rPr lang="en"/>
              <a:t>Flashover - Phenomenon which smoke and combustible gases reach a critical temperature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“As the fire rushed up the stairway...it traveled...above the heads of persons ascending the stairway” Boston Fire Department Report</a:t>
            </a:r>
          </a:p>
          <a:p>
            <a:pPr marL="457200" lvl="0" indent="-228600" rtl="0">
              <a:spcBef>
                <a:spcPts val="0"/>
              </a:spcBef>
              <a:buChar char="-"/>
            </a:pPr>
            <a:r>
              <a:rPr lang="en"/>
              <a:t>“It was just a wild outburst of everybody rushing and swinging their arms and fighting and hollering and screaming. . . . It was like a lot of wild animals pushing people around.” Cocoanut Grove patron Harry Thomas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-light-2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124</Words>
  <Application>Microsoft Office PowerPoint</Application>
  <PresentationFormat>On-screen Show (16:9)</PresentationFormat>
  <Paragraphs>11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simple-light-2</vt:lpstr>
      <vt:lpstr>Esposito, John. C. Fire in  the Grove. Cambridge, MA: Da Capo Press. 2006.</vt:lpstr>
      <vt:lpstr>PowerPoint Presentation</vt:lpstr>
      <vt:lpstr>PowerPoint Presentation</vt:lpstr>
      <vt:lpstr>PowerPoint Presentation</vt:lpstr>
      <vt:lpstr>Barney Welansky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Esposito, John. C. Fire in  the Grove. Cambridge, MA: Da Capo Press. 2006.</dc:title>
  <dc:creator>Claudine Ferrell (cferrell)</dc:creator>
  <cp:lastModifiedBy>Claudine Ferrell (cferrell)</cp:lastModifiedBy>
  <cp:revision>1</cp:revision>
  <dcterms:modified xsi:type="dcterms:W3CDTF">2017-03-04T00:32:15Z</dcterms:modified>
</cp:coreProperties>
</file>