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2"/>
    <p:restoredTop sz="94640"/>
  </p:normalViewPr>
  <p:slideViewPr>
    <p:cSldViewPr snapToGrid="0" snapToObjects="1">
      <p:cViewPr varScale="1">
        <p:scale>
          <a:sx n="98" d="100"/>
          <a:sy n="98" d="100"/>
        </p:scale>
        <p:origin x="35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56398029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You do not need “TX” as the state is in the publisher’s name</a:t>
            </a:r>
          </a:p>
        </p:txBody>
      </p:sp>
    </p:spTree>
    <p:extLst>
      <p:ext uri="{BB962C8B-B14F-4D97-AF65-F5344CB8AC3E}">
        <p14:creationId xmlns:p14="http://schemas.microsoft.com/office/powerpoint/2010/main" val="616911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Fix font.</a:t>
            </a:r>
          </a:p>
        </p:txBody>
      </p:sp>
    </p:spTree>
    <p:extLst>
      <p:ext uri="{BB962C8B-B14F-4D97-AF65-F5344CB8AC3E}">
        <p14:creationId xmlns:p14="http://schemas.microsoft.com/office/powerpoint/2010/main" val="835732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1490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Delete most of the words. Each bulleted  item should be no more than one line. Remember, if you are going to state sentences, the class does not need to read the same sentences. Power point is for images and a few critical stats and words; if you are saying the same thing as the power point, you will force the class to read rather than listen. And as we are getting your wordds from you, why do we need them on the screen? Everyone is taking notes, so they will have the info that way.</a:t>
            </a:r>
          </a:p>
        </p:txBody>
      </p:sp>
    </p:spTree>
    <p:extLst>
      <p:ext uri="{BB962C8B-B14F-4D97-AF65-F5344CB8AC3E}">
        <p14:creationId xmlns:p14="http://schemas.microsoft.com/office/powerpoint/2010/main" val="1476903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Same points as for slice 3, but even more so. Slide is crowded with text. It will make you read, make the class read, and stop everyone from listening.</a:t>
            </a:r>
          </a:p>
        </p:txBody>
      </p:sp>
    </p:spTree>
    <p:extLst>
      <p:ext uri="{BB962C8B-B14F-4D97-AF65-F5344CB8AC3E}">
        <p14:creationId xmlns:p14="http://schemas.microsoft.com/office/powerpoint/2010/main" val="1702577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765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Get rid of all the words.</a:t>
            </a:r>
          </a:p>
        </p:txBody>
      </p:sp>
    </p:spTree>
    <p:extLst>
      <p:ext uri="{BB962C8B-B14F-4D97-AF65-F5344CB8AC3E}">
        <p14:creationId xmlns:p14="http://schemas.microsoft.com/office/powerpoint/2010/main" val="2041247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96396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Delete “pg”; it’s not need.</a:t>
            </a:r>
          </a:p>
        </p:txBody>
      </p:sp>
    </p:spTree>
    <p:extLst>
      <p:ext uri="{BB962C8B-B14F-4D97-AF65-F5344CB8AC3E}">
        <p14:creationId xmlns:p14="http://schemas.microsoft.com/office/powerpoint/2010/main" val="939193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21340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2477724" y="415650"/>
            <a:ext cx="6244200" cy="0"/>
          </a:xfrm>
          <a:prstGeom prst="straightConnector1">
            <a:avLst/>
          </a:prstGeom>
          <a:noFill/>
          <a:ln w="38100" cap="flat" cmpd="sng">
            <a:solidFill>
              <a:schemeClr val="lt1"/>
            </a:solidFill>
            <a:prstDash val="solid"/>
            <a:round/>
            <a:headEnd type="none" w="med" len="med"/>
            <a:tailEnd type="none" w="med" len="med"/>
          </a:ln>
        </p:spPr>
      </p:cxnSp>
      <p:cxnSp>
        <p:nvCxnSpPr>
          <p:cNvPr id="11" name="Shape 11"/>
          <p:cNvCxnSpPr/>
          <p:nvPr/>
        </p:nvCxnSpPr>
        <p:spPr>
          <a:xfrm>
            <a:off x="2477724" y="4740000"/>
            <a:ext cx="6244200" cy="0"/>
          </a:xfrm>
          <a:prstGeom prst="straightConnector1">
            <a:avLst/>
          </a:prstGeom>
          <a:noFill/>
          <a:ln w="19050" cap="flat" cmpd="sng">
            <a:solidFill>
              <a:schemeClr val="lt1"/>
            </a:solidFill>
            <a:prstDash val="solid"/>
            <a:round/>
            <a:headEnd type="none" w="med" len="med"/>
            <a:tailEnd type="none" w="med" len="med"/>
          </a:ln>
        </p:spPr>
      </p:cxnSp>
      <p:cxnSp>
        <p:nvCxnSpPr>
          <p:cNvPr id="12" name="Shape 12"/>
          <p:cNvCxnSpPr/>
          <p:nvPr/>
        </p:nvCxnSpPr>
        <p:spPr>
          <a:xfrm>
            <a:off x="425198" y="415650"/>
            <a:ext cx="183300" cy="0"/>
          </a:xfrm>
          <a:prstGeom prst="straightConnector1">
            <a:avLst/>
          </a:prstGeom>
          <a:noFill/>
          <a:ln w="19050" cap="flat" cmpd="sng">
            <a:solidFill>
              <a:schemeClr val="lt1"/>
            </a:solidFill>
            <a:prstDash val="solid"/>
            <a:round/>
            <a:headEnd type="none" w="med" len="med"/>
            <a:tailEnd type="none" w="med" len="med"/>
          </a:ln>
        </p:spPr>
      </p:cxnSp>
      <p:sp>
        <p:nvSpPr>
          <p:cNvPr id="13" name="Shape 13"/>
          <p:cNvSpPr txBox="1">
            <a:spLocks noGrp="1"/>
          </p:cNvSpPr>
          <p:nvPr>
            <p:ph type="ctrTitle"/>
          </p:nvPr>
        </p:nvSpPr>
        <p:spPr>
          <a:xfrm>
            <a:off x="2371725" y="630225"/>
            <a:ext cx="6331500" cy="1542000"/>
          </a:xfrm>
          <a:prstGeom prst="rect">
            <a:avLst/>
          </a:prstGeom>
        </p:spPr>
        <p:txBody>
          <a:bodyPr lIns="91425" tIns="91425" rIns="91425" bIns="91425" anchor="t"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14" name="Shape 14"/>
          <p:cNvSpPr txBox="1">
            <a:spLocks noGrp="1"/>
          </p:cNvSpPr>
          <p:nvPr>
            <p:ph type="subTitle" idx="1"/>
          </p:nvPr>
        </p:nvSpPr>
        <p:spPr>
          <a:xfrm>
            <a:off x="2390266" y="3238450"/>
            <a:ext cx="6331500" cy="1241700"/>
          </a:xfrm>
          <a:prstGeom prst="rect">
            <a:avLst/>
          </a:prstGeom>
        </p:spPr>
        <p:txBody>
          <a:bodyPr lIns="91425" tIns="91425" rIns="91425" bIns="91425" anchor="b" anchorCtr="0"/>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5" name="Shape 15"/>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60"/>
        <p:cNvGrpSpPr/>
        <p:nvPr/>
      </p:nvGrpSpPr>
      <p:grpSpPr>
        <a:xfrm>
          <a:off x="0" y="0"/>
          <a:ext cx="0" cy="0"/>
          <a:chOff x="0" y="0"/>
          <a:chExt cx="0" cy="0"/>
        </a:xfrm>
      </p:grpSpPr>
      <p:cxnSp>
        <p:nvCxnSpPr>
          <p:cNvPr id="61" name="Shape 61"/>
          <p:cNvCxnSpPr/>
          <p:nvPr/>
        </p:nvCxnSpPr>
        <p:spPr>
          <a:xfrm>
            <a:off x="425200" y="4740000"/>
            <a:ext cx="8296800" cy="0"/>
          </a:xfrm>
          <a:prstGeom prst="straightConnector1">
            <a:avLst/>
          </a:prstGeom>
          <a:noFill/>
          <a:ln w="19050" cap="flat" cmpd="sng">
            <a:solidFill>
              <a:schemeClr val="dk2"/>
            </a:solidFill>
            <a:prstDash val="solid"/>
            <a:round/>
            <a:headEnd type="none" w="med" len="med"/>
            <a:tailEnd type="none" w="med" len="med"/>
          </a:ln>
        </p:spPr>
      </p:cxnSp>
      <p:cxnSp>
        <p:nvCxnSpPr>
          <p:cNvPr id="62" name="Shape 62"/>
          <p:cNvCxnSpPr/>
          <p:nvPr/>
        </p:nvCxnSpPr>
        <p:spPr>
          <a:xfrm>
            <a:off x="425200" y="415650"/>
            <a:ext cx="8296800" cy="0"/>
          </a:xfrm>
          <a:prstGeom prst="straightConnector1">
            <a:avLst/>
          </a:prstGeom>
          <a:noFill/>
          <a:ln w="38100" cap="flat" cmpd="sng">
            <a:solidFill>
              <a:schemeClr val="dk2"/>
            </a:solidFill>
            <a:prstDash val="solid"/>
            <a:round/>
            <a:headEnd type="none" w="med" len="med"/>
            <a:tailEnd type="none" w="med" len="med"/>
          </a:ln>
        </p:spPr>
      </p:cxnSp>
      <p:sp>
        <p:nvSpPr>
          <p:cNvPr id="63" name="Shape 63"/>
          <p:cNvSpPr txBox="1">
            <a:spLocks noGrp="1"/>
          </p:cNvSpPr>
          <p:nvPr>
            <p:ph type="title"/>
          </p:nvPr>
        </p:nvSpPr>
        <p:spPr>
          <a:xfrm>
            <a:off x="853950" y="1304850"/>
            <a:ext cx="7436100" cy="1538400"/>
          </a:xfrm>
          <a:prstGeom prst="rect">
            <a:avLst/>
          </a:prstGeom>
        </p:spPr>
        <p:txBody>
          <a:bodyPr lIns="91425" tIns="91425" rIns="91425" bIns="91425" anchor="ctr" anchorCtr="0"/>
          <a:lstStyle>
            <a:lvl1pPr lvl="0" algn="ctr">
              <a:spcBef>
                <a:spcPts val="0"/>
              </a:spcBef>
              <a:buClr>
                <a:schemeClr val="dk1"/>
              </a:buClr>
              <a:buSzPct val="100000"/>
              <a:buFont typeface="Lato"/>
              <a:defRPr sz="9600">
                <a:solidFill>
                  <a:schemeClr val="dk1"/>
                </a:solidFill>
                <a:latin typeface="Lato"/>
                <a:ea typeface="Lato"/>
                <a:cs typeface="Lato"/>
                <a:sym typeface="Lato"/>
              </a:defRPr>
            </a:lvl1pPr>
            <a:lvl2pPr lvl="1" algn="ctr">
              <a:spcBef>
                <a:spcPts val="0"/>
              </a:spcBef>
              <a:buClr>
                <a:schemeClr val="dk1"/>
              </a:buClr>
              <a:buSzPct val="100000"/>
              <a:buFont typeface="Lato"/>
              <a:defRPr sz="9600">
                <a:solidFill>
                  <a:schemeClr val="dk1"/>
                </a:solidFill>
                <a:latin typeface="Lato"/>
                <a:ea typeface="Lato"/>
                <a:cs typeface="Lato"/>
                <a:sym typeface="Lato"/>
              </a:defRPr>
            </a:lvl2pPr>
            <a:lvl3pPr lvl="2" algn="ctr">
              <a:spcBef>
                <a:spcPts val="0"/>
              </a:spcBef>
              <a:buClr>
                <a:schemeClr val="dk1"/>
              </a:buClr>
              <a:buSzPct val="100000"/>
              <a:buFont typeface="Lato"/>
              <a:defRPr sz="9600">
                <a:solidFill>
                  <a:schemeClr val="dk1"/>
                </a:solidFill>
                <a:latin typeface="Lato"/>
                <a:ea typeface="Lato"/>
                <a:cs typeface="Lato"/>
                <a:sym typeface="Lato"/>
              </a:defRPr>
            </a:lvl3pPr>
            <a:lvl4pPr lvl="3" algn="ctr">
              <a:spcBef>
                <a:spcPts val="0"/>
              </a:spcBef>
              <a:buClr>
                <a:schemeClr val="dk1"/>
              </a:buClr>
              <a:buSzPct val="100000"/>
              <a:buFont typeface="Lato"/>
              <a:defRPr sz="9600">
                <a:solidFill>
                  <a:schemeClr val="dk1"/>
                </a:solidFill>
                <a:latin typeface="Lato"/>
                <a:ea typeface="Lato"/>
                <a:cs typeface="Lato"/>
                <a:sym typeface="Lato"/>
              </a:defRPr>
            </a:lvl4pPr>
            <a:lvl5pPr lvl="4" algn="ctr">
              <a:spcBef>
                <a:spcPts val="0"/>
              </a:spcBef>
              <a:buClr>
                <a:schemeClr val="dk1"/>
              </a:buClr>
              <a:buSzPct val="100000"/>
              <a:buFont typeface="Lato"/>
              <a:defRPr sz="9600">
                <a:solidFill>
                  <a:schemeClr val="dk1"/>
                </a:solidFill>
                <a:latin typeface="Lato"/>
                <a:ea typeface="Lato"/>
                <a:cs typeface="Lato"/>
                <a:sym typeface="Lato"/>
              </a:defRPr>
            </a:lvl5pPr>
            <a:lvl6pPr lvl="5" algn="ctr">
              <a:spcBef>
                <a:spcPts val="0"/>
              </a:spcBef>
              <a:buClr>
                <a:schemeClr val="dk1"/>
              </a:buClr>
              <a:buSzPct val="100000"/>
              <a:buFont typeface="Lato"/>
              <a:defRPr sz="9600">
                <a:solidFill>
                  <a:schemeClr val="dk1"/>
                </a:solidFill>
                <a:latin typeface="Lato"/>
                <a:ea typeface="Lato"/>
                <a:cs typeface="Lato"/>
                <a:sym typeface="Lato"/>
              </a:defRPr>
            </a:lvl6pPr>
            <a:lvl7pPr lvl="6" algn="ctr">
              <a:spcBef>
                <a:spcPts val="0"/>
              </a:spcBef>
              <a:buClr>
                <a:schemeClr val="dk1"/>
              </a:buClr>
              <a:buSzPct val="100000"/>
              <a:buFont typeface="Lato"/>
              <a:defRPr sz="9600">
                <a:solidFill>
                  <a:schemeClr val="dk1"/>
                </a:solidFill>
                <a:latin typeface="Lato"/>
                <a:ea typeface="Lato"/>
                <a:cs typeface="Lato"/>
                <a:sym typeface="Lato"/>
              </a:defRPr>
            </a:lvl7pPr>
            <a:lvl8pPr lvl="7" algn="ctr">
              <a:spcBef>
                <a:spcPts val="0"/>
              </a:spcBef>
              <a:buClr>
                <a:schemeClr val="dk1"/>
              </a:buClr>
              <a:buSzPct val="100000"/>
              <a:buFont typeface="Lato"/>
              <a:defRPr sz="9600">
                <a:solidFill>
                  <a:schemeClr val="dk1"/>
                </a:solidFill>
                <a:latin typeface="Lato"/>
                <a:ea typeface="Lato"/>
                <a:cs typeface="Lato"/>
                <a:sym typeface="Lato"/>
              </a:defRPr>
            </a:lvl8pPr>
            <a:lvl9pPr lvl="8" algn="ctr">
              <a:spcBef>
                <a:spcPts val="0"/>
              </a:spcBef>
              <a:buClr>
                <a:schemeClr val="dk1"/>
              </a:buClr>
              <a:buSzPct val="100000"/>
              <a:buFont typeface="Lato"/>
              <a:defRPr sz="9600">
                <a:solidFill>
                  <a:schemeClr val="dk1"/>
                </a:solidFill>
                <a:latin typeface="Lato"/>
                <a:ea typeface="Lato"/>
                <a:cs typeface="Lato"/>
                <a:sym typeface="Lato"/>
              </a:defRPr>
            </a:lvl9pPr>
          </a:lstStyle>
          <a:p>
            <a:endParaRPr/>
          </a:p>
        </p:txBody>
      </p:sp>
      <p:sp>
        <p:nvSpPr>
          <p:cNvPr id="64" name="Shape 64"/>
          <p:cNvSpPr txBox="1">
            <a:spLocks noGrp="1"/>
          </p:cNvSpPr>
          <p:nvPr>
            <p:ph type="body" idx="1"/>
          </p:nvPr>
        </p:nvSpPr>
        <p:spPr>
          <a:xfrm>
            <a:off x="853950" y="2919450"/>
            <a:ext cx="74361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5" name="Shape 65"/>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6"/>
        <p:cNvGrpSpPr/>
        <p:nvPr/>
      </p:nvGrpSpPr>
      <p:grpSpPr>
        <a:xfrm>
          <a:off x="0" y="0"/>
          <a:ext cx="0" cy="0"/>
          <a:chOff x="0" y="0"/>
          <a:chExt cx="0" cy="0"/>
        </a:xfrm>
      </p:grpSpPr>
      <p:sp>
        <p:nvSpPr>
          <p:cNvPr id="67" name="Shape 6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Shape 17"/>
          <p:cNvCxnSpPr/>
          <p:nvPr/>
        </p:nvCxnSpPr>
        <p:spPr>
          <a:xfrm>
            <a:off x="425200" y="415650"/>
            <a:ext cx="8296800" cy="0"/>
          </a:xfrm>
          <a:prstGeom prst="straightConnector1">
            <a:avLst/>
          </a:prstGeom>
          <a:noFill/>
          <a:ln w="38100" cap="flat" cmpd="sng">
            <a:solidFill>
              <a:schemeClr val="lt1"/>
            </a:solidFill>
            <a:prstDash val="solid"/>
            <a:round/>
            <a:headEnd type="none" w="med" len="med"/>
            <a:tailEnd type="none" w="med" len="med"/>
          </a:ln>
        </p:spPr>
      </p:cxnSp>
      <p:cxnSp>
        <p:nvCxnSpPr>
          <p:cNvPr id="18" name="Shape 18"/>
          <p:cNvCxnSpPr/>
          <p:nvPr/>
        </p:nvCxnSpPr>
        <p:spPr>
          <a:xfrm>
            <a:off x="425200" y="4740000"/>
            <a:ext cx="8296800" cy="0"/>
          </a:xfrm>
          <a:prstGeom prst="straightConnector1">
            <a:avLst/>
          </a:prstGeom>
          <a:noFill/>
          <a:ln w="19050" cap="flat" cmpd="sng">
            <a:solidFill>
              <a:schemeClr val="lt1"/>
            </a:solidFill>
            <a:prstDash val="solid"/>
            <a:round/>
            <a:headEnd type="none" w="med" len="med"/>
            <a:tailEnd type="none" w="med" len="med"/>
          </a:ln>
        </p:spPr>
      </p:cxnSp>
      <p:sp>
        <p:nvSpPr>
          <p:cNvPr id="19" name="Shape 19"/>
          <p:cNvSpPr txBox="1">
            <a:spLocks noGrp="1"/>
          </p:cNvSpPr>
          <p:nvPr>
            <p:ph type="title"/>
          </p:nvPr>
        </p:nvSpPr>
        <p:spPr>
          <a:xfrm>
            <a:off x="406425" y="1806825"/>
            <a:ext cx="8296800" cy="1542000"/>
          </a:xfrm>
          <a:prstGeom prst="rect">
            <a:avLst/>
          </a:prstGeom>
        </p:spPr>
        <p:txBody>
          <a:bodyPr lIns="91425" tIns="91425" rIns="91425" bIns="91425" anchor="ctr" anchorCtr="0"/>
          <a:lstStyle>
            <a:lvl1pPr lvl="0" algn="ctr">
              <a:spcBef>
                <a:spcPts val="0"/>
              </a:spcBef>
              <a:buClr>
                <a:schemeClr val="lt1"/>
              </a:buClr>
              <a:buSzPct val="100000"/>
              <a:defRPr sz="4800">
                <a:solidFill>
                  <a:schemeClr val="lt1"/>
                </a:solidFill>
              </a:defRPr>
            </a:lvl1pPr>
            <a:lvl2pPr lvl="1" algn="ctr">
              <a:spcBef>
                <a:spcPts val="0"/>
              </a:spcBef>
              <a:buClr>
                <a:schemeClr val="lt1"/>
              </a:buClr>
              <a:buSzPct val="100000"/>
              <a:defRPr sz="4800">
                <a:solidFill>
                  <a:schemeClr val="lt1"/>
                </a:solidFill>
              </a:defRPr>
            </a:lvl2pPr>
            <a:lvl3pPr lvl="2" algn="ctr">
              <a:spcBef>
                <a:spcPts val="0"/>
              </a:spcBef>
              <a:buClr>
                <a:schemeClr val="lt1"/>
              </a:buClr>
              <a:buSzPct val="100000"/>
              <a:defRPr sz="4800">
                <a:solidFill>
                  <a:schemeClr val="lt1"/>
                </a:solidFill>
              </a:defRPr>
            </a:lvl3pPr>
            <a:lvl4pPr lvl="3" algn="ctr">
              <a:spcBef>
                <a:spcPts val="0"/>
              </a:spcBef>
              <a:buClr>
                <a:schemeClr val="lt1"/>
              </a:buClr>
              <a:buSzPct val="100000"/>
              <a:defRPr sz="4800">
                <a:solidFill>
                  <a:schemeClr val="lt1"/>
                </a:solidFill>
              </a:defRPr>
            </a:lvl4pPr>
            <a:lvl5pPr lvl="4" algn="ctr">
              <a:spcBef>
                <a:spcPts val="0"/>
              </a:spcBef>
              <a:buClr>
                <a:schemeClr val="lt1"/>
              </a:buClr>
              <a:buSzPct val="100000"/>
              <a:defRPr sz="4800">
                <a:solidFill>
                  <a:schemeClr val="lt1"/>
                </a:solidFill>
              </a:defRPr>
            </a:lvl5pPr>
            <a:lvl6pPr lvl="5" algn="ctr">
              <a:spcBef>
                <a:spcPts val="0"/>
              </a:spcBef>
              <a:buClr>
                <a:schemeClr val="lt1"/>
              </a:buClr>
              <a:buSzPct val="100000"/>
              <a:defRPr sz="4800">
                <a:solidFill>
                  <a:schemeClr val="lt1"/>
                </a:solidFill>
              </a:defRPr>
            </a:lvl6pPr>
            <a:lvl7pPr lvl="6" algn="ctr">
              <a:spcBef>
                <a:spcPts val="0"/>
              </a:spcBef>
              <a:buClr>
                <a:schemeClr val="lt1"/>
              </a:buClr>
              <a:buSzPct val="100000"/>
              <a:defRPr sz="4800">
                <a:solidFill>
                  <a:schemeClr val="lt1"/>
                </a:solidFill>
              </a:defRPr>
            </a:lvl7pPr>
            <a:lvl8pPr lvl="7" algn="ctr">
              <a:spcBef>
                <a:spcPts val="0"/>
              </a:spcBef>
              <a:buClr>
                <a:schemeClr val="lt1"/>
              </a:buClr>
              <a:buSzPct val="100000"/>
              <a:defRPr sz="4800">
                <a:solidFill>
                  <a:schemeClr val="lt1"/>
                </a:solidFill>
              </a:defRPr>
            </a:lvl8pPr>
            <a:lvl9pPr lvl="8" algn="ctr">
              <a:spcBef>
                <a:spcPts val="0"/>
              </a:spcBef>
              <a:buClr>
                <a:schemeClr val="lt1"/>
              </a:buClr>
              <a:buSzPct val="100000"/>
              <a:defRPr sz="4800">
                <a:solidFill>
                  <a:schemeClr val="lt1"/>
                </a:solidFill>
              </a:defRPr>
            </a:lvl9pPr>
          </a:lstStyle>
          <a:p>
            <a:endParaRPr/>
          </a:p>
        </p:txBody>
      </p:sp>
      <p:sp>
        <p:nvSpPr>
          <p:cNvPr id="20" name="Shape 20"/>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
        <p:cNvGrpSpPr/>
        <p:nvPr/>
      </p:nvGrpSpPr>
      <p:grpSpPr>
        <a:xfrm>
          <a:off x="0" y="0"/>
          <a:ext cx="0" cy="0"/>
          <a:chOff x="0" y="0"/>
          <a:chExt cx="0" cy="0"/>
        </a:xfrm>
      </p:grpSpPr>
      <p:cxnSp>
        <p:nvCxnSpPr>
          <p:cNvPr id="22" name="Shape 22"/>
          <p:cNvCxnSpPr/>
          <p:nvPr/>
        </p:nvCxnSpPr>
        <p:spPr>
          <a:xfrm>
            <a:off x="2477724" y="415650"/>
            <a:ext cx="6244200" cy="0"/>
          </a:xfrm>
          <a:prstGeom prst="straightConnector1">
            <a:avLst/>
          </a:prstGeom>
          <a:noFill/>
          <a:ln w="38100" cap="flat" cmpd="sng">
            <a:solidFill>
              <a:schemeClr val="dk2"/>
            </a:solidFill>
            <a:prstDash val="solid"/>
            <a:round/>
            <a:headEnd type="none" w="med" len="med"/>
            <a:tailEnd type="none" w="med" len="med"/>
          </a:ln>
        </p:spPr>
      </p:cxnSp>
      <p:cxnSp>
        <p:nvCxnSpPr>
          <p:cNvPr id="23" name="Shape 23"/>
          <p:cNvCxnSpPr/>
          <p:nvPr/>
        </p:nvCxnSpPr>
        <p:spPr>
          <a:xfrm>
            <a:off x="2477724" y="4740000"/>
            <a:ext cx="6244200" cy="0"/>
          </a:xfrm>
          <a:prstGeom prst="straightConnector1">
            <a:avLst/>
          </a:prstGeom>
          <a:noFill/>
          <a:ln w="19050" cap="flat" cmpd="sng">
            <a:solidFill>
              <a:schemeClr val="dk2"/>
            </a:solidFill>
            <a:prstDash val="solid"/>
            <a:round/>
            <a:headEnd type="none" w="med" len="med"/>
            <a:tailEnd type="none" w="med" len="med"/>
          </a:ln>
        </p:spPr>
      </p:cxnSp>
      <p:cxnSp>
        <p:nvCxnSpPr>
          <p:cNvPr id="24" name="Shape 24"/>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25" name="Shape 25"/>
          <p:cNvSpPr txBox="1">
            <a:spLocks noGrp="1"/>
          </p:cNvSpPr>
          <p:nvPr>
            <p:ph type="title"/>
          </p:nvPr>
        </p:nvSpPr>
        <p:spPr>
          <a:xfrm>
            <a:off x="2400250" y="575950"/>
            <a:ext cx="6321600" cy="635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2410112" y="1595775"/>
            <a:ext cx="6321600" cy="30023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8"/>
        <p:cNvGrpSpPr/>
        <p:nvPr/>
      </p:nvGrpSpPr>
      <p:grpSpPr>
        <a:xfrm>
          <a:off x="0" y="0"/>
          <a:ext cx="0" cy="0"/>
          <a:chOff x="0" y="0"/>
          <a:chExt cx="0" cy="0"/>
        </a:xfrm>
      </p:grpSpPr>
      <p:cxnSp>
        <p:nvCxnSpPr>
          <p:cNvPr id="29" name="Shape 29"/>
          <p:cNvCxnSpPr/>
          <p:nvPr/>
        </p:nvCxnSpPr>
        <p:spPr>
          <a:xfrm>
            <a:off x="2477724" y="415650"/>
            <a:ext cx="6244200" cy="0"/>
          </a:xfrm>
          <a:prstGeom prst="straightConnector1">
            <a:avLst/>
          </a:prstGeom>
          <a:noFill/>
          <a:ln w="38100" cap="flat" cmpd="sng">
            <a:solidFill>
              <a:schemeClr val="dk2"/>
            </a:solidFill>
            <a:prstDash val="solid"/>
            <a:round/>
            <a:headEnd type="none" w="med" len="med"/>
            <a:tailEnd type="none" w="med" len="med"/>
          </a:ln>
        </p:spPr>
      </p:cxnSp>
      <p:cxnSp>
        <p:nvCxnSpPr>
          <p:cNvPr id="30" name="Shape 30"/>
          <p:cNvCxnSpPr/>
          <p:nvPr/>
        </p:nvCxnSpPr>
        <p:spPr>
          <a:xfrm>
            <a:off x="2477724" y="4740000"/>
            <a:ext cx="6244200" cy="0"/>
          </a:xfrm>
          <a:prstGeom prst="straightConnector1">
            <a:avLst/>
          </a:prstGeom>
          <a:noFill/>
          <a:ln w="19050" cap="flat" cmpd="sng">
            <a:solidFill>
              <a:schemeClr val="dk2"/>
            </a:solidFill>
            <a:prstDash val="solid"/>
            <a:round/>
            <a:headEnd type="none" w="med" len="med"/>
            <a:tailEnd type="none" w="med" len="med"/>
          </a:ln>
        </p:spPr>
      </p:cxnSp>
      <p:cxnSp>
        <p:nvCxnSpPr>
          <p:cNvPr id="31" name="Shape 31"/>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32" name="Shape 32"/>
          <p:cNvSpPr txBox="1">
            <a:spLocks noGrp="1"/>
          </p:cNvSpPr>
          <p:nvPr>
            <p:ph type="title"/>
          </p:nvPr>
        </p:nvSpPr>
        <p:spPr>
          <a:xfrm>
            <a:off x="2400250" y="575950"/>
            <a:ext cx="6321600" cy="635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body" idx="1"/>
          </p:nvPr>
        </p:nvSpPr>
        <p:spPr>
          <a:xfrm>
            <a:off x="2400302" y="1602675"/>
            <a:ext cx="3071400" cy="3002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body" idx="2"/>
          </p:nvPr>
        </p:nvSpPr>
        <p:spPr>
          <a:xfrm>
            <a:off x="5650571" y="1602675"/>
            <a:ext cx="3071400" cy="3002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03300" y="411575"/>
            <a:ext cx="8520600" cy="639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8" name="Shape 38"/>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9"/>
        <p:cNvGrpSpPr/>
        <p:nvPr/>
      </p:nvGrpSpPr>
      <p:grpSpPr>
        <a:xfrm>
          <a:off x="0" y="0"/>
          <a:ext cx="0" cy="0"/>
          <a:chOff x="0" y="0"/>
          <a:chExt cx="0" cy="0"/>
        </a:xfrm>
      </p:grpSpPr>
      <p:cxnSp>
        <p:nvCxnSpPr>
          <p:cNvPr id="40" name="Shape 40"/>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41" name="Shape 41"/>
          <p:cNvSpPr txBox="1">
            <a:spLocks noGrp="1"/>
          </p:cNvSpPr>
          <p:nvPr>
            <p:ph type="title"/>
          </p:nvPr>
        </p:nvSpPr>
        <p:spPr>
          <a:xfrm>
            <a:off x="319500" y="936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2" name="Shape 42"/>
          <p:cNvSpPr txBox="1">
            <a:spLocks noGrp="1"/>
          </p:cNvSpPr>
          <p:nvPr>
            <p:ph type="body" idx="1"/>
          </p:nvPr>
        </p:nvSpPr>
        <p:spPr>
          <a:xfrm>
            <a:off x="319500" y="1846803"/>
            <a:ext cx="2808000" cy="2806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3" name="Shape 4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44"/>
        <p:cNvGrpSpPr/>
        <p:nvPr/>
      </p:nvGrpSpPr>
      <p:grpSpPr>
        <a:xfrm>
          <a:off x="0" y="0"/>
          <a:ext cx="0" cy="0"/>
          <a:chOff x="0" y="0"/>
          <a:chExt cx="0" cy="0"/>
        </a:xfrm>
      </p:grpSpPr>
      <p:cxnSp>
        <p:nvCxnSpPr>
          <p:cNvPr id="45" name="Shape 45"/>
          <p:cNvCxnSpPr/>
          <p:nvPr/>
        </p:nvCxnSpPr>
        <p:spPr>
          <a:xfrm>
            <a:off x="425198" y="415650"/>
            <a:ext cx="183300" cy="0"/>
          </a:xfrm>
          <a:prstGeom prst="straightConnector1">
            <a:avLst/>
          </a:prstGeom>
          <a:noFill/>
          <a:ln w="19050" cap="flat" cmpd="sng">
            <a:solidFill>
              <a:schemeClr val="lt1"/>
            </a:solidFill>
            <a:prstDash val="solid"/>
            <a:round/>
            <a:headEnd type="none" w="med" len="med"/>
            <a:tailEnd type="none" w="med" len="med"/>
          </a:ln>
        </p:spPr>
      </p:cxnSp>
      <p:sp>
        <p:nvSpPr>
          <p:cNvPr id="46" name="Shape 46"/>
          <p:cNvSpPr txBox="1">
            <a:spLocks noGrp="1"/>
          </p:cNvSpPr>
          <p:nvPr>
            <p:ph type="title"/>
          </p:nvPr>
        </p:nvSpPr>
        <p:spPr>
          <a:xfrm>
            <a:off x="283103" y="712140"/>
            <a:ext cx="6244200" cy="38355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47" name="Shape 4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8"/>
        <p:cNvGrpSpPr/>
        <p:nvPr/>
      </p:nvGrpSpPr>
      <p:grpSpPr>
        <a:xfrm>
          <a:off x="0" y="0"/>
          <a:ext cx="0" cy="0"/>
          <a:chOff x="0" y="0"/>
          <a:chExt cx="0" cy="0"/>
        </a:xfrm>
      </p:grpSpPr>
      <p:sp>
        <p:nvSpPr>
          <p:cNvPr id="49" name="Shape 49"/>
          <p:cNvSpPr/>
          <p:nvPr/>
        </p:nvSpPr>
        <p:spPr>
          <a:xfrm>
            <a:off x="4572000" y="1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50" name="Shape 50"/>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51" name="Shape 51"/>
          <p:cNvSpPr txBox="1">
            <a:spLocks noGrp="1"/>
          </p:cNvSpPr>
          <p:nvPr>
            <p:ph type="title"/>
          </p:nvPr>
        </p:nvSpPr>
        <p:spPr>
          <a:xfrm>
            <a:off x="265500" y="1397350"/>
            <a:ext cx="4045200" cy="1318200"/>
          </a:xfrm>
          <a:prstGeom prst="rect">
            <a:avLst/>
          </a:prstGeom>
        </p:spPr>
        <p:txBody>
          <a:bodyPr lIns="91425" tIns="91425" rIns="91425" bIns="91425" anchor="b" anchorCtr="0"/>
          <a:lstStyle>
            <a:lvl1pPr lvl="0" algn="ctr">
              <a:spcBef>
                <a:spcPts val="0"/>
              </a:spcBef>
              <a:buClr>
                <a:schemeClr val="dk1"/>
              </a:buClr>
              <a:buSzPct val="100000"/>
              <a:defRPr sz="3600">
                <a:solidFill>
                  <a:schemeClr val="dk1"/>
                </a:solidFill>
              </a:defRPr>
            </a:lvl1pPr>
            <a:lvl2pPr lvl="1" algn="ctr">
              <a:spcBef>
                <a:spcPts val="0"/>
              </a:spcBef>
              <a:buClr>
                <a:schemeClr val="dk1"/>
              </a:buClr>
              <a:buSzPct val="100000"/>
              <a:defRPr sz="3600">
                <a:solidFill>
                  <a:schemeClr val="dk1"/>
                </a:solidFill>
              </a:defRPr>
            </a:lvl2pPr>
            <a:lvl3pPr lvl="2" algn="ctr">
              <a:spcBef>
                <a:spcPts val="0"/>
              </a:spcBef>
              <a:buClr>
                <a:schemeClr val="dk1"/>
              </a:buClr>
              <a:buSzPct val="100000"/>
              <a:defRPr sz="3600">
                <a:solidFill>
                  <a:schemeClr val="dk1"/>
                </a:solidFill>
              </a:defRPr>
            </a:lvl3pPr>
            <a:lvl4pPr lvl="3" algn="ctr">
              <a:spcBef>
                <a:spcPts val="0"/>
              </a:spcBef>
              <a:buClr>
                <a:schemeClr val="dk1"/>
              </a:buClr>
              <a:buSzPct val="100000"/>
              <a:defRPr sz="3600">
                <a:solidFill>
                  <a:schemeClr val="dk1"/>
                </a:solidFill>
              </a:defRPr>
            </a:lvl4pPr>
            <a:lvl5pPr lvl="4" algn="ctr">
              <a:spcBef>
                <a:spcPts val="0"/>
              </a:spcBef>
              <a:buClr>
                <a:schemeClr val="dk1"/>
              </a:buClr>
              <a:buSzPct val="100000"/>
              <a:defRPr sz="3600">
                <a:solidFill>
                  <a:schemeClr val="dk1"/>
                </a:solidFill>
              </a:defRPr>
            </a:lvl5pPr>
            <a:lvl6pPr lvl="5" algn="ctr">
              <a:spcBef>
                <a:spcPts val="0"/>
              </a:spcBef>
              <a:buClr>
                <a:schemeClr val="dk1"/>
              </a:buClr>
              <a:buSzPct val="100000"/>
              <a:defRPr sz="3600">
                <a:solidFill>
                  <a:schemeClr val="dk1"/>
                </a:solidFill>
              </a:defRPr>
            </a:lvl6pPr>
            <a:lvl7pPr lvl="6" algn="ctr">
              <a:spcBef>
                <a:spcPts val="0"/>
              </a:spcBef>
              <a:buClr>
                <a:schemeClr val="dk1"/>
              </a:buClr>
              <a:buSzPct val="100000"/>
              <a:defRPr sz="3600">
                <a:solidFill>
                  <a:schemeClr val="dk1"/>
                </a:solidFill>
              </a:defRPr>
            </a:lvl7pPr>
            <a:lvl8pPr lvl="7" algn="ctr">
              <a:spcBef>
                <a:spcPts val="0"/>
              </a:spcBef>
              <a:buClr>
                <a:schemeClr val="dk1"/>
              </a:buClr>
              <a:buSzPct val="100000"/>
              <a:defRPr sz="3600">
                <a:solidFill>
                  <a:schemeClr val="dk1"/>
                </a:solidFill>
              </a:defRPr>
            </a:lvl8pPr>
            <a:lvl9pPr lvl="8" algn="ctr">
              <a:spcBef>
                <a:spcPts val="0"/>
              </a:spcBef>
              <a:buClr>
                <a:schemeClr val="dk1"/>
              </a:buClr>
              <a:buSzPct val="100000"/>
              <a:defRPr sz="3600">
                <a:solidFill>
                  <a:schemeClr val="dk1"/>
                </a:solidFill>
              </a:defRPr>
            </a:lvl9pPr>
          </a:lstStyle>
          <a:p>
            <a:endParaRPr/>
          </a:p>
        </p:txBody>
      </p:sp>
      <p:sp>
        <p:nvSpPr>
          <p:cNvPr id="52" name="Shape 52"/>
          <p:cNvSpPr txBox="1">
            <a:spLocks noGrp="1"/>
          </p:cNvSpPr>
          <p:nvPr>
            <p:ph type="subTitle" idx="1"/>
          </p:nvPr>
        </p:nvSpPr>
        <p:spPr>
          <a:xfrm>
            <a:off x="265500" y="2735370"/>
            <a:ext cx="4045200" cy="1345499"/>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3" name="Shape 5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4" name="Shape 54"/>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5"/>
        <p:cNvGrpSpPr/>
        <p:nvPr/>
      </p:nvGrpSpPr>
      <p:grpSpPr>
        <a:xfrm>
          <a:off x="0" y="0"/>
          <a:ext cx="0" cy="0"/>
          <a:chOff x="0" y="0"/>
          <a:chExt cx="0" cy="0"/>
        </a:xfrm>
      </p:grpSpPr>
      <p:cxnSp>
        <p:nvCxnSpPr>
          <p:cNvPr id="56" name="Shape 56"/>
          <p:cNvCxnSpPr/>
          <p:nvPr/>
        </p:nvCxnSpPr>
        <p:spPr>
          <a:xfrm>
            <a:off x="425200" y="4740000"/>
            <a:ext cx="8296800" cy="0"/>
          </a:xfrm>
          <a:prstGeom prst="straightConnector1">
            <a:avLst/>
          </a:prstGeom>
          <a:noFill/>
          <a:ln w="19050" cap="flat" cmpd="sng">
            <a:solidFill>
              <a:schemeClr val="dk2"/>
            </a:solidFill>
            <a:prstDash val="solid"/>
            <a:round/>
            <a:headEnd type="none" w="med" len="med"/>
            <a:tailEnd type="none" w="med" len="med"/>
          </a:ln>
        </p:spPr>
      </p:cxnSp>
      <p:cxnSp>
        <p:nvCxnSpPr>
          <p:cNvPr id="57" name="Shape 57"/>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58" name="Shape 58"/>
          <p:cNvSpPr txBox="1">
            <a:spLocks noGrp="1"/>
          </p:cNvSpPr>
          <p:nvPr>
            <p:ph type="body" idx="1"/>
          </p:nvPr>
        </p:nvSpPr>
        <p:spPr>
          <a:xfrm>
            <a:off x="328017" y="4226025"/>
            <a:ext cx="8388600" cy="3936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59" name="Shape 59"/>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400250" y="575950"/>
            <a:ext cx="6321600" cy="635400"/>
          </a:xfrm>
          <a:prstGeom prst="rect">
            <a:avLst/>
          </a:prstGeom>
          <a:noFill/>
          <a:ln>
            <a:noFill/>
          </a:ln>
        </p:spPr>
        <p:txBody>
          <a:bodyPr lIns="91425" tIns="91425" rIns="91425" bIns="91425" anchor="t" anchorCtr="0"/>
          <a:lstStyle>
            <a:lvl1pPr lvl="0">
              <a:spcBef>
                <a:spcPts val="0"/>
              </a:spcBef>
              <a:buClr>
                <a:schemeClr val="dk2"/>
              </a:buClr>
              <a:buSzPct val="100000"/>
              <a:buFont typeface="Raleway"/>
              <a:buNone/>
              <a:defRPr sz="3000" b="1">
                <a:solidFill>
                  <a:schemeClr val="dk2"/>
                </a:solidFill>
                <a:latin typeface="Raleway"/>
                <a:ea typeface="Raleway"/>
                <a:cs typeface="Raleway"/>
                <a:sym typeface="Raleway"/>
              </a:defRPr>
            </a:lvl1pPr>
            <a:lvl2pPr lvl="1">
              <a:spcBef>
                <a:spcPts val="0"/>
              </a:spcBef>
              <a:buClr>
                <a:schemeClr val="dk2"/>
              </a:buClr>
              <a:buSzPct val="100000"/>
              <a:buFont typeface="Raleway"/>
              <a:buNone/>
              <a:defRPr sz="3000" b="1">
                <a:solidFill>
                  <a:schemeClr val="dk2"/>
                </a:solidFill>
                <a:latin typeface="Raleway"/>
                <a:ea typeface="Raleway"/>
                <a:cs typeface="Raleway"/>
                <a:sym typeface="Raleway"/>
              </a:defRPr>
            </a:lvl2pPr>
            <a:lvl3pPr lvl="2">
              <a:spcBef>
                <a:spcPts val="0"/>
              </a:spcBef>
              <a:buClr>
                <a:schemeClr val="dk2"/>
              </a:buClr>
              <a:buSzPct val="100000"/>
              <a:buFont typeface="Raleway"/>
              <a:buNone/>
              <a:defRPr sz="3000" b="1">
                <a:solidFill>
                  <a:schemeClr val="dk2"/>
                </a:solidFill>
                <a:latin typeface="Raleway"/>
                <a:ea typeface="Raleway"/>
                <a:cs typeface="Raleway"/>
                <a:sym typeface="Raleway"/>
              </a:defRPr>
            </a:lvl3pPr>
            <a:lvl4pPr lvl="3">
              <a:spcBef>
                <a:spcPts val="0"/>
              </a:spcBef>
              <a:buClr>
                <a:schemeClr val="dk2"/>
              </a:buClr>
              <a:buSzPct val="100000"/>
              <a:buFont typeface="Raleway"/>
              <a:buNone/>
              <a:defRPr sz="3000" b="1">
                <a:solidFill>
                  <a:schemeClr val="dk2"/>
                </a:solidFill>
                <a:latin typeface="Raleway"/>
                <a:ea typeface="Raleway"/>
                <a:cs typeface="Raleway"/>
                <a:sym typeface="Raleway"/>
              </a:defRPr>
            </a:lvl4pPr>
            <a:lvl5pPr lvl="4">
              <a:spcBef>
                <a:spcPts val="0"/>
              </a:spcBef>
              <a:buClr>
                <a:schemeClr val="dk2"/>
              </a:buClr>
              <a:buSzPct val="100000"/>
              <a:buFont typeface="Raleway"/>
              <a:buNone/>
              <a:defRPr sz="3000" b="1">
                <a:solidFill>
                  <a:schemeClr val="dk2"/>
                </a:solidFill>
                <a:latin typeface="Raleway"/>
                <a:ea typeface="Raleway"/>
                <a:cs typeface="Raleway"/>
                <a:sym typeface="Raleway"/>
              </a:defRPr>
            </a:lvl5pPr>
            <a:lvl6pPr lvl="5">
              <a:spcBef>
                <a:spcPts val="0"/>
              </a:spcBef>
              <a:buClr>
                <a:schemeClr val="dk2"/>
              </a:buClr>
              <a:buSzPct val="100000"/>
              <a:buFont typeface="Raleway"/>
              <a:buNone/>
              <a:defRPr sz="3000" b="1">
                <a:solidFill>
                  <a:schemeClr val="dk2"/>
                </a:solidFill>
                <a:latin typeface="Raleway"/>
                <a:ea typeface="Raleway"/>
                <a:cs typeface="Raleway"/>
                <a:sym typeface="Raleway"/>
              </a:defRPr>
            </a:lvl6pPr>
            <a:lvl7pPr lvl="6">
              <a:spcBef>
                <a:spcPts val="0"/>
              </a:spcBef>
              <a:buClr>
                <a:schemeClr val="dk2"/>
              </a:buClr>
              <a:buSzPct val="100000"/>
              <a:buFont typeface="Raleway"/>
              <a:buNone/>
              <a:defRPr sz="3000" b="1">
                <a:solidFill>
                  <a:schemeClr val="dk2"/>
                </a:solidFill>
                <a:latin typeface="Raleway"/>
                <a:ea typeface="Raleway"/>
                <a:cs typeface="Raleway"/>
                <a:sym typeface="Raleway"/>
              </a:defRPr>
            </a:lvl7pPr>
            <a:lvl8pPr lvl="7">
              <a:spcBef>
                <a:spcPts val="0"/>
              </a:spcBef>
              <a:buClr>
                <a:schemeClr val="dk2"/>
              </a:buClr>
              <a:buSzPct val="100000"/>
              <a:buFont typeface="Raleway"/>
              <a:buNone/>
              <a:defRPr sz="3000" b="1">
                <a:solidFill>
                  <a:schemeClr val="dk2"/>
                </a:solidFill>
                <a:latin typeface="Raleway"/>
                <a:ea typeface="Raleway"/>
                <a:cs typeface="Raleway"/>
                <a:sym typeface="Raleway"/>
              </a:defRPr>
            </a:lvl8pPr>
            <a:lvl9pPr lvl="8">
              <a:spcBef>
                <a:spcPts val="0"/>
              </a:spcBef>
              <a:buClr>
                <a:schemeClr val="dk2"/>
              </a:buClr>
              <a:buSzPct val="100000"/>
              <a:buFont typeface="Raleway"/>
              <a:buNone/>
              <a:defRPr sz="3000" b="1">
                <a:solidFill>
                  <a:schemeClr val="dk2"/>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2410112" y="1595775"/>
            <a:ext cx="6321600" cy="3002399"/>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8497999" y="4688758"/>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Lato"/>
                <a:ea typeface="Lato"/>
                <a:cs typeface="Lato"/>
                <a:sym typeface="Lato"/>
              </a:rPr>
              <a:t>‹#›</a:t>
            </a:fld>
            <a:endParaRPr lang="en" sz="1000">
              <a:solidFill>
                <a:schemeClr val="dk2"/>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2371725" y="630225"/>
            <a:ext cx="6331500" cy="1542000"/>
          </a:xfrm>
          <a:prstGeom prst="rect">
            <a:avLst/>
          </a:prstGeom>
        </p:spPr>
        <p:txBody>
          <a:bodyPr lIns="91425" tIns="91425" rIns="91425" bIns="91425" anchor="t" anchorCtr="0">
            <a:noAutofit/>
          </a:bodyPr>
          <a:lstStyle/>
          <a:p>
            <a:pPr lvl="0">
              <a:spcBef>
                <a:spcPts val="0"/>
              </a:spcBef>
              <a:buNone/>
            </a:pPr>
            <a:r>
              <a:rPr lang="en" sz="2400" b="0">
                <a:solidFill>
                  <a:srgbClr val="FFFFFF"/>
                </a:solidFill>
                <a:latin typeface="Arial"/>
                <a:ea typeface="Arial"/>
                <a:cs typeface="Arial"/>
                <a:sym typeface="Arial"/>
              </a:rPr>
              <a:t>Minutaglio, B. </a:t>
            </a:r>
            <a:r>
              <a:rPr lang="en" sz="2400" b="0" i="1">
                <a:solidFill>
                  <a:srgbClr val="FFFFFF"/>
                </a:solidFill>
                <a:latin typeface="Arial"/>
                <a:ea typeface="Arial"/>
                <a:cs typeface="Arial"/>
                <a:sym typeface="Arial"/>
              </a:rPr>
              <a:t>City on Fire: The Explosion That Devastated a Texas Town and Ignited a Historic Legal Battle</a:t>
            </a:r>
            <a:r>
              <a:rPr lang="en" sz="2400" b="0">
                <a:solidFill>
                  <a:srgbClr val="FFFFFF"/>
                </a:solidFill>
                <a:latin typeface="Arial"/>
                <a:ea typeface="Arial"/>
                <a:cs typeface="Arial"/>
                <a:sym typeface="Arial"/>
              </a:rPr>
              <a:t>. Austin: University of Texas Press, 2014.</a:t>
            </a:r>
          </a:p>
        </p:txBody>
      </p:sp>
      <p:sp>
        <p:nvSpPr>
          <p:cNvPr id="73" name="Shape 73"/>
          <p:cNvSpPr txBox="1">
            <a:spLocks noGrp="1"/>
          </p:cNvSpPr>
          <p:nvPr>
            <p:ph type="subTitle" idx="1"/>
          </p:nvPr>
        </p:nvSpPr>
        <p:spPr>
          <a:xfrm>
            <a:off x="2390266" y="3238450"/>
            <a:ext cx="6331500" cy="1241700"/>
          </a:xfrm>
          <a:prstGeom prst="rect">
            <a:avLst/>
          </a:prstGeom>
        </p:spPr>
        <p:txBody>
          <a:bodyPr lIns="91425" tIns="91425" rIns="91425" bIns="91425" anchor="b" anchorCtr="0">
            <a:noAutofit/>
          </a:bodyPr>
          <a:lstStyle/>
          <a:p>
            <a:pPr lvl="0">
              <a:spcBef>
                <a:spcPts val="0"/>
              </a:spcBef>
              <a:buNone/>
            </a:pPr>
            <a:r>
              <a:rPr lang="en"/>
              <a:t>Alexa Gathof &amp; Robert Drake</a:t>
            </a:r>
          </a:p>
        </p:txBody>
      </p:sp>
      <p:pic>
        <p:nvPicPr>
          <p:cNvPr id="74" name="Shape 74"/>
          <p:cNvPicPr preferRelativeResize="0"/>
          <p:nvPr/>
        </p:nvPicPr>
        <p:blipFill>
          <a:blip r:embed="rId3">
            <a:alphaModFix/>
          </a:blip>
          <a:stretch>
            <a:fillRect/>
          </a:stretch>
        </p:blipFill>
        <p:spPr>
          <a:xfrm>
            <a:off x="205875" y="836875"/>
            <a:ext cx="2045374" cy="308482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Citations </a:t>
            </a:r>
          </a:p>
        </p:txBody>
      </p:sp>
      <p:sp>
        <p:nvSpPr>
          <p:cNvPr id="144" name="Shape 144"/>
          <p:cNvSpPr txBox="1">
            <a:spLocks noGrp="1"/>
          </p:cNvSpPr>
          <p:nvPr>
            <p:ph type="body" idx="1"/>
          </p:nvPr>
        </p:nvSpPr>
        <p:spPr>
          <a:xfrm>
            <a:off x="2341937" y="1475875"/>
            <a:ext cx="6321600" cy="3002399"/>
          </a:xfrm>
          <a:prstGeom prst="rect">
            <a:avLst/>
          </a:prstGeom>
          <a:noFill/>
          <a:ln>
            <a:noFill/>
          </a:ln>
        </p:spPr>
        <p:txBody>
          <a:bodyPr lIns="91425" tIns="91425" rIns="91425" bIns="91425" anchor="t" anchorCtr="0">
            <a:noAutofit/>
          </a:bodyPr>
          <a:lstStyle/>
          <a:p>
            <a:pPr lvl="0">
              <a:spcBef>
                <a:spcPts val="0"/>
              </a:spcBef>
              <a:buNone/>
            </a:pPr>
            <a:r>
              <a:rPr lang="en" sz="1050">
                <a:latin typeface="Arial"/>
                <a:ea typeface="Arial"/>
                <a:cs typeface="Arial"/>
                <a:sym typeface="Arial"/>
              </a:rPr>
              <a:t>"</a:t>
            </a:r>
            <a:r>
              <a:rPr lang="en" sz="1500">
                <a:latin typeface="Times New Roman"/>
                <a:ea typeface="Times New Roman"/>
                <a:cs typeface="Times New Roman"/>
                <a:sym typeface="Times New Roman"/>
              </a:rPr>
              <a:t>1947 Texas City Disaster." </a:t>
            </a:r>
            <a:r>
              <a:rPr lang="en" sz="1500" i="1">
                <a:latin typeface="Times New Roman"/>
                <a:ea typeface="Times New Roman"/>
                <a:cs typeface="Times New Roman"/>
                <a:sym typeface="Times New Roman"/>
              </a:rPr>
              <a:t>The Grandcamp | 1947 Texas City Disaster</a:t>
            </a:r>
            <a:r>
              <a:rPr lang="en" sz="1500">
                <a:latin typeface="Times New Roman"/>
                <a:ea typeface="Times New Roman"/>
                <a:cs typeface="Times New Roman"/>
                <a:sym typeface="Times New Roman"/>
              </a:rPr>
              <a:t>. N.p., n.d. Web. 21 Mar. 2017.</a:t>
            </a:r>
          </a:p>
          <a:p>
            <a:pPr lvl="0">
              <a:spcBef>
                <a:spcPts val="0"/>
              </a:spcBef>
              <a:buNone/>
            </a:pPr>
            <a:r>
              <a:rPr lang="en" sz="1500">
                <a:latin typeface="Times New Roman"/>
                <a:ea typeface="Times New Roman"/>
                <a:cs typeface="Times New Roman"/>
                <a:sym typeface="Times New Roman"/>
              </a:rPr>
              <a:t>"Texas City Disaster Memorials." </a:t>
            </a:r>
            <a:r>
              <a:rPr lang="en" sz="1500" i="1">
                <a:latin typeface="Times New Roman"/>
                <a:ea typeface="Times New Roman"/>
                <a:cs typeface="Times New Roman"/>
                <a:sym typeface="Times New Roman"/>
              </a:rPr>
              <a:t>Texas City Disaster Memorials</a:t>
            </a:r>
            <a:r>
              <a:rPr lang="en" sz="1500">
                <a:latin typeface="Times New Roman"/>
                <a:ea typeface="Times New Roman"/>
                <a:cs typeface="Times New Roman"/>
                <a:sym typeface="Times New Roman"/>
              </a:rPr>
              <a:t>. N.p., n.d. Web. 21 Mar. 2017.</a:t>
            </a:r>
          </a:p>
          <a:p>
            <a:pPr lvl="0">
              <a:spcBef>
                <a:spcPts val="0"/>
              </a:spcBef>
              <a:buNone/>
            </a:pPr>
            <a:r>
              <a:rPr lang="en" sz="1500">
                <a:latin typeface="Times New Roman"/>
                <a:ea typeface="Times New Roman"/>
                <a:cs typeface="Times New Roman"/>
                <a:sym typeface="Times New Roman"/>
              </a:rPr>
              <a:t>SWL DX Blog. N.p., n.d. Web. 21 Mar. 2017.</a:t>
            </a:r>
          </a:p>
          <a:p>
            <a:pPr lvl="0">
              <a:spcBef>
                <a:spcPts val="0"/>
              </a:spcBef>
              <a:buNone/>
            </a:pPr>
            <a:r>
              <a:rPr lang="en" sz="1500">
                <a:latin typeface="Times New Roman"/>
                <a:ea typeface="Times New Roman"/>
                <a:cs typeface="Times New Roman"/>
                <a:sym typeface="Times New Roman"/>
              </a:rPr>
              <a:t>"1947 Texas City Disaster." 1947 Texas City Disaster. N.p., n.d. Web. 21 Mar. 2017.</a:t>
            </a:r>
          </a:p>
          <a:p>
            <a:pPr lvl="0">
              <a:spcBef>
                <a:spcPts val="0"/>
              </a:spcBef>
              <a:buNone/>
            </a:pPr>
            <a:endParaRPr/>
          </a:p>
          <a:p>
            <a:pPr lv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328017" y="4226025"/>
            <a:ext cx="8388600" cy="393600"/>
          </a:xfrm>
          <a:prstGeom prst="rect">
            <a:avLst/>
          </a:prstGeom>
        </p:spPr>
        <p:txBody>
          <a:bodyPr lIns="91425" tIns="91425" rIns="91425" bIns="91425" anchor="ctr" anchorCtr="0">
            <a:noAutofit/>
          </a:bodyPr>
          <a:lstStyle/>
          <a:p>
            <a:pPr lvl="0">
              <a:spcBef>
                <a:spcPts val="0"/>
              </a:spcBef>
              <a:buNone/>
            </a:pPr>
            <a:r>
              <a:rPr lang="en"/>
              <a:t>Important port city in 1947</a:t>
            </a:r>
          </a:p>
        </p:txBody>
      </p:sp>
      <p:pic>
        <p:nvPicPr>
          <p:cNvPr id="80" name="Shape 80"/>
          <p:cNvPicPr preferRelativeResize="0"/>
          <p:nvPr/>
        </p:nvPicPr>
        <p:blipFill>
          <a:blip r:embed="rId3">
            <a:alphaModFix/>
          </a:blip>
          <a:stretch>
            <a:fillRect/>
          </a:stretch>
        </p:blipFill>
        <p:spPr>
          <a:xfrm>
            <a:off x="2382600" y="139975"/>
            <a:ext cx="3784110" cy="3683200"/>
          </a:xfrm>
          <a:prstGeom prst="rect">
            <a:avLst/>
          </a:prstGeom>
          <a:noFill/>
          <a:ln>
            <a:noFill/>
          </a:ln>
        </p:spPr>
      </p:pic>
      <p:sp>
        <p:nvSpPr>
          <p:cNvPr id="81" name="Shape 81"/>
          <p:cNvSpPr/>
          <p:nvPr/>
        </p:nvSpPr>
        <p:spPr>
          <a:xfrm>
            <a:off x="5400100" y="2425949"/>
            <a:ext cx="373200" cy="233400"/>
          </a:xfrm>
          <a:prstGeom prst="ellipse">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Historical Context</a:t>
            </a:r>
          </a:p>
        </p:txBody>
      </p:sp>
      <p:sp>
        <p:nvSpPr>
          <p:cNvPr id="87" name="Shape 87"/>
          <p:cNvSpPr txBox="1">
            <a:spLocks noGrp="1"/>
          </p:cNvSpPr>
          <p:nvPr>
            <p:ph type="body" idx="1"/>
          </p:nvPr>
        </p:nvSpPr>
        <p:spPr>
          <a:xfrm>
            <a:off x="2291508" y="1211350"/>
            <a:ext cx="6352069" cy="3404717"/>
          </a:xfrm>
          <a:prstGeom prst="rect">
            <a:avLst/>
          </a:prstGeom>
        </p:spPr>
        <p:txBody>
          <a:bodyPr lIns="91425" tIns="91425" rIns="91425" bIns="91425" anchor="t" anchorCtr="0">
            <a:noAutofit/>
          </a:bodyPr>
          <a:lstStyle/>
          <a:p>
            <a:pPr marL="457200" lvl="0" indent="-317500" rtl="0">
              <a:lnSpc>
                <a:spcPct val="150000"/>
              </a:lnSpc>
              <a:spcBef>
                <a:spcPts val="0"/>
              </a:spcBef>
              <a:buSzPct val="100000"/>
              <a:buFont typeface="Arial" charset="0"/>
              <a:buChar char="•"/>
            </a:pPr>
            <a:r>
              <a:rPr lang="en" sz="1400" dirty="0"/>
              <a:t>Texas City came under an industrial boom </a:t>
            </a:r>
          </a:p>
          <a:p>
            <a:pPr marL="457200" lvl="0" indent="-317500" rtl="0">
              <a:lnSpc>
                <a:spcPct val="150000"/>
              </a:lnSpc>
              <a:spcBef>
                <a:spcPts val="0"/>
              </a:spcBef>
              <a:buSzPct val="100000"/>
              <a:buFont typeface="Arial" charset="0"/>
              <a:buChar char="•"/>
            </a:pPr>
            <a:r>
              <a:rPr lang="en" sz="1400" dirty="0"/>
              <a:t>Liberty Ships were donated to Europe to aid in reconstruction </a:t>
            </a:r>
          </a:p>
          <a:p>
            <a:pPr marL="457200" lvl="0" indent="-317500" rtl="0">
              <a:lnSpc>
                <a:spcPct val="150000"/>
              </a:lnSpc>
              <a:spcBef>
                <a:spcPts val="0"/>
              </a:spcBef>
              <a:buSzPct val="100000"/>
              <a:buFont typeface="Arial" charset="0"/>
              <a:buChar char="•"/>
            </a:pPr>
            <a:r>
              <a:rPr lang="en" sz="1400" dirty="0"/>
              <a:t>City was intensely segregated</a:t>
            </a:r>
          </a:p>
          <a:p>
            <a:pPr marL="914400" lvl="1" indent="-228600" rtl="0">
              <a:lnSpc>
                <a:spcPct val="150000"/>
              </a:lnSpc>
              <a:spcBef>
                <a:spcPts val="0"/>
              </a:spcBef>
            </a:pPr>
            <a:r>
              <a:rPr lang="en" dirty="0"/>
              <a:t>Division between Hispanic &amp; African American neighborhoods from other neighborhoods</a:t>
            </a:r>
          </a:p>
          <a:p>
            <a:pPr marL="971550" lvl="1" indent="-285750" rtl="0">
              <a:lnSpc>
                <a:spcPct val="150000"/>
              </a:lnSpc>
              <a:spcBef>
                <a:spcPts val="0"/>
              </a:spcBef>
              <a:buFont typeface="Arial" charset="0"/>
              <a:buChar char="•"/>
            </a:pPr>
            <a:r>
              <a:rPr lang="en" dirty="0"/>
              <a:t>More money was </a:t>
            </a:r>
            <a:r>
              <a:rPr lang="en" dirty="0" err="1"/>
              <a:t>focussed</a:t>
            </a:r>
            <a:r>
              <a:rPr lang="en" dirty="0"/>
              <a:t> on the factories and cotton production.</a:t>
            </a:r>
          </a:p>
          <a:p>
            <a:pPr marL="457200" lvl="0" indent="-317500" rtl="0">
              <a:lnSpc>
                <a:spcPct val="150000"/>
              </a:lnSpc>
              <a:spcBef>
                <a:spcPts val="0"/>
              </a:spcBef>
              <a:buSzPct val="100000"/>
              <a:buFont typeface="Arial" charset="0"/>
              <a:buChar char="•"/>
            </a:pPr>
            <a:r>
              <a:rPr lang="en" sz="1400" dirty="0"/>
              <a:t>Beginning stages of the Cold War</a:t>
            </a:r>
          </a:p>
          <a:p>
            <a:pPr marL="0" lvl="0" indent="0" rtl="0">
              <a:lnSpc>
                <a:spcPct val="150000"/>
              </a:lnSpc>
              <a:spcBef>
                <a:spcPts val="0"/>
              </a:spcBef>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2214390" y="1329600"/>
            <a:ext cx="6421060" cy="3165282"/>
          </a:xfrm>
          <a:prstGeom prst="rect">
            <a:avLst/>
          </a:prstGeom>
        </p:spPr>
        <p:txBody>
          <a:bodyPr lIns="91425" tIns="91425" rIns="91425" bIns="91425" anchor="t" anchorCtr="0">
            <a:noAutofit/>
          </a:bodyPr>
          <a:lstStyle/>
          <a:p>
            <a:pPr marL="457200" lvl="0" indent="-311150" rtl="0">
              <a:lnSpc>
                <a:spcPct val="200000"/>
              </a:lnSpc>
              <a:spcBef>
                <a:spcPts val="0"/>
              </a:spcBef>
              <a:buSzPct val="100000"/>
              <a:buFont typeface="Arial" charset="0"/>
              <a:buChar char="•"/>
            </a:pPr>
            <a:r>
              <a:rPr lang="en" sz="1300" dirty="0"/>
              <a:t>Between 600-800 were killed</a:t>
            </a:r>
          </a:p>
          <a:p>
            <a:pPr marL="457200" lvl="0" indent="-311150" rtl="0">
              <a:lnSpc>
                <a:spcPct val="200000"/>
              </a:lnSpc>
              <a:spcBef>
                <a:spcPts val="0"/>
              </a:spcBef>
              <a:buSzPct val="100000"/>
              <a:buFont typeface="Arial" charset="0"/>
              <a:buChar char="•"/>
            </a:pPr>
            <a:r>
              <a:rPr lang="en" sz="1300" dirty="0"/>
              <a:t>5,000 injured</a:t>
            </a:r>
          </a:p>
          <a:p>
            <a:pPr marL="457200" lvl="0" indent="-311150" rtl="0">
              <a:lnSpc>
                <a:spcPct val="200000"/>
              </a:lnSpc>
              <a:spcBef>
                <a:spcPts val="0"/>
              </a:spcBef>
              <a:buSzPct val="100000"/>
              <a:buFont typeface="Arial" charset="0"/>
              <a:buChar char="•"/>
            </a:pPr>
            <a:r>
              <a:rPr lang="en" sz="1300" dirty="0"/>
              <a:t>Over 2,000 became homeless</a:t>
            </a:r>
          </a:p>
          <a:p>
            <a:pPr marL="457200" lvl="0" indent="-311150" rtl="0">
              <a:lnSpc>
                <a:spcPct val="200000"/>
              </a:lnSpc>
              <a:spcBef>
                <a:spcPts val="0"/>
              </a:spcBef>
              <a:buSzPct val="100000"/>
              <a:buFont typeface="Arial" charset="0"/>
              <a:buChar char="•"/>
            </a:pPr>
            <a:r>
              <a:rPr lang="en" sz="1300" dirty="0"/>
              <a:t>$ 4.5 billion in initial property damage</a:t>
            </a:r>
          </a:p>
          <a:p>
            <a:pPr marL="457200" lvl="0" indent="-311150" rtl="0">
              <a:lnSpc>
                <a:spcPct val="200000"/>
              </a:lnSpc>
              <a:spcBef>
                <a:spcPts val="0"/>
              </a:spcBef>
              <a:buSzPct val="100000"/>
              <a:buFont typeface="Arial" charset="0"/>
              <a:buChar char="•"/>
            </a:pPr>
            <a:r>
              <a:rPr lang="en" sz="1300" dirty="0"/>
              <a:t>$100,000,000 invested in reconstruction, which today is about $1,000,000,000. </a:t>
            </a:r>
          </a:p>
        </p:txBody>
      </p:sp>
      <p:sp>
        <p:nvSpPr>
          <p:cNvPr id="93" name="Shape 93"/>
          <p:cNvSpPr txBox="1">
            <a:spLocks noGrp="1"/>
          </p:cNvSpPr>
          <p:nvPr>
            <p:ph type="title"/>
          </p:nvPr>
        </p:nvSpPr>
        <p:spPr>
          <a:xfrm>
            <a:off x="2400250" y="372750"/>
            <a:ext cx="6321600" cy="635400"/>
          </a:xfrm>
          <a:prstGeom prst="rect">
            <a:avLst/>
          </a:prstGeom>
        </p:spPr>
        <p:txBody>
          <a:bodyPr lIns="91425" tIns="91425" rIns="91425" bIns="91425" anchor="t" anchorCtr="0">
            <a:noAutofit/>
          </a:bodyPr>
          <a:lstStyle/>
          <a:p>
            <a:pPr lvl="0">
              <a:spcBef>
                <a:spcPts val="0"/>
              </a:spcBef>
              <a:buNone/>
            </a:pPr>
            <a:r>
              <a:rPr lang="en"/>
              <a:t>Statistics of Disaster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03300" y="411575"/>
            <a:ext cx="8520600" cy="639600"/>
          </a:xfrm>
          <a:prstGeom prst="rect">
            <a:avLst/>
          </a:prstGeom>
        </p:spPr>
        <p:txBody>
          <a:bodyPr lIns="91425" tIns="91425" rIns="91425" bIns="91425" anchor="t" anchorCtr="0">
            <a:noAutofit/>
          </a:bodyPr>
          <a:lstStyle/>
          <a:p>
            <a:pPr lvl="0">
              <a:spcBef>
                <a:spcPts val="0"/>
              </a:spcBef>
              <a:buNone/>
            </a:pPr>
            <a:endParaRPr/>
          </a:p>
        </p:txBody>
      </p:sp>
      <p:pic>
        <p:nvPicPr>
          <p:cNvPr id="99" name="Shape 99" descr="AC0TX.jpg"/>
          <p:cNvPicPr preferRelativeResize="0"/>
          <p:nvPr/>
        </p:nvPicPr>
        <p:blipFill>
          <a:blip r:embed="rId3">
            <a:alphaModFix/>
          </a:blip>
          <a:stretch>
            <a:fillRect/>
          </a:stretch>
        </p:blipFill>
        <p:spPr>
          <a:xfrm>
            <a:off x="0" y="0"/>
            <a:ext cx="4680700" cy="2929299"/>
          </a:xfrm>
          <a:prstGeom prst="rect">
            <a:avLst/>
          </a:prstGeom>
          <a:noFill/>
          <a:ln>
            <a:noFill/>
          </a:ln>
        </p:spPr>
      </p:pic>
      <p:pic>
        <p:nvPicPr>
          <p:cNvPr id="100" name="Shape 100" descr="ss-gr.jpg"/>
          <p:cNvPicPr preferRelativeResize="0"/>
          <p:nvPr/>
        </p:nvPicPr>
        <p:blipFill>
          <a:blip r:embed="rId4">
            <a:alphaModFix/>
          </a:blip>
          <a:stretch>
            <a:fillRect/>
          </a:stretch>
        </p:blipFill>
        <p:spPr>
          <a:xfrm>
            <a:off x="-38250" y="2929300"/>
            <a:ext cx="4718949" cy="2214200"/>
          </a:xfrm>
          <a:prstGeom prst="rect">
            <a:avLst/>
          </a:prstGeom>
          <a:noFill/>
          <a:ln>
            <a:noFill/>
          </a:ln>
        </p:spPr>
      </p:pic>
      <p:pic>
        <p:nvPicPr>
          <p:cNvPr id="101" name="Shape 101" descr="download (2).jpeg"/>
          <p:cNvPicPr preferRelativeResize="0"/>
          <p:nvPr/>
        </p:nvPicPr>
        <p:blipFill>
          <a:blip r:embed="rId5">
            <a:alphaModFix/>
          </a:blip>
          <a:stretch>
            <a:fillRect/>
          </a:stretch>
        </p:blipFill>
        <p:spPr>
          <a:xfrm>
            <a:off x="4680700" y="116600"/>
            <a:ext cx="4463300" cy="2929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03300" y="411575"/>
            <a:ext cx="8520600" cy="639600"/>
          </a:xfrm>
          <a:prstGeom prst="rect">
            <a:avLst/>
          </a:prstGeom>
        </p:spPr>
        <p:txBody>
          <a:bodyPr lIns="91425" tIns="91425" rIns="91425" bIns="91425" anchor="t" anchorCtr="0">
            <a:noAutofit/>
          </a:bodyPr>
          <a:lstStyle/>
          <a:p>
            <a:pPr lvl="0">
              <a:spcBef>
                <a:spcPts val="0"/>
              </a:spcBef>
              <a:buNone/>
            </a:pPr>
            <a:r>
              <a:rPr lang="en"/>
              <a:t>Ammonium Nitrate</a:t>
            </a:r>
          </a:p>
        </p:txBody>
      </p:sp>
      <p:pic>
        <p:nvPicPr>
          <p:cNvPr id="107" name="Shape 107"/>
          <p:cNvPicPr preferRelativeResize="0"/>
          <p:nvPr/>
        </p:nvPicPr>
        <p:blipFill>
          <a:blip r:embed="rId3">
            <a:alphaModFix/>
          </a:blip>
          <a:stretch>
            <a:fillRect/>
          </a:stretch>
        </p:blipFill>
        <p:spPr>
          <a:xfrm>
            <a:off x="3485250" y="1966775"/>
            <a:ext cx="1658250" cy="1326600"/>
          </a:xfrm>
          <a:prstGeom prst="rect">
            <a:avLst/>
          </a:prstGeom>
          <a:noFill/>
          <a:ln>
            <a:noFill/>
          </a:ln>
        </p:spPr>
      </p:pic>
      <p:pic>
        <p:nvPicPr>
          <p:cNvPr id="108" name="Shape 108"/>
          <p:cNvPicPr preferRelativeResize="0"/>
          <p:nvPr/>
        </p:nvPicPr>
        <p:blipFill>
          <a:blip r:embed="rId4">
            <a:alphaModFix/>
          </a:blip>
          <a:stretch>
            <a:fillRect/>
          </a:stretch>
        </p:blipFill>
        <p:spPr>
          <a:xfrm>
            <a:off x="46725" y="1776750"/>
            <a:ext cx="2379234" cy="1326599"/>
          </a:xfrm>
          <a:prstGeom prst="rect">
            <a:avLst/>
          </a:prstGeom>
          <a:noFill/>
          <a:ln>
            <a:noFill/>
          </a:ln>
        </p:spPr>
      </p:pic>
      <p:sp>
        <p:nvSpPr>
          <p:cNvPr id="109" name="Shape 109"/>
          <p:cNvSpPr/>
          <p:nvPr/>
        </p:nvSpPr>
        <p:spPr>
          <a:xfrm>
            <a:off x="2355975" y="2340900"/>
            <a:ext cx="979800" cy="1983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0" name="Shape 110"/>
          <p:cNvSpPr/>
          <p:nvPr/>
        </p:nvSpPr>
        <p:spPr>
          <a:xfrm rot="-1781183">
            <a:off x="5337128" y="1794366"/>
            <a:ext cx="874705" cy="410207"/>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1" name="Shape 111"/>
          <p:cNvSpPr/>
          <p:nvPr/>
        </p:nvSpPr>
        <p:spPr>
          <a:xfrm rot="2021054">
            <a:off x="5336004" y="3020684"/>
            <a:ext cx="816241" cy="420102"/>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12" name="Shape 112"/>
          <p:cNvPicPr preferRelativeResize="0"/>
          <p:nvPr/>
        </p:nvPicPr>
        <p:blipFill>
          <a:blip r:embed="rId5">
            <a:alphaModFix/>
          </a:blip>
          <a:stretch>
            <a:fillRect/>
          </a:stretch>
        </p:blipFill>
        <p:spPr>
          <a:xfrm>
            <a:off x="6606850" y="491425"/>
            <a:ext cx="2217056" cy="1475350"/>
          </a:xfrm>
          <a:prstGeom prst="rect">
            <a:avLst/>
          </a:prstGeom>
          <a:noFill/>
          <a:ln>
            <a:noFill/>
          </a:ln>
        </p:spPr>
      </p:pic>
      <p:pic>
        <p:nvPicPr>
          <p:cNvPr id="113" name="Shape 113"/>
          <p:cNvPicPr preferRelativeResize="0"/>
          <p:nvPr/>
        </p:nvPicPr>
        <p:blipFill>
          <a:blip r:embed="rId6">
            <a:alphaModFix/>
          </a:blip>
          <a:stretch>
            <a:fillRect/>
          </a:stretch>
        </p:blipFill>
        <p:spPr>
          <a:xfrm>
            <a:off x="6255962" y="3445775"/>
            <a:ext cx="2625771" cy="14753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Legal Case</a:t>
            </a:r>
          </a:p>
        </p:txBody>
      </p:sp>
      <p:sp>
        <p:nvSpPr>
          <p:cNvPr id="119" name="Shape 119"/>
          <p:cNvSpPr txBox="1">
            <a:spLocks noGrp="1"/>
          </p:cNvSpPr>
          <p:nvPr>
            <p:ph type="body" idx="1"/>
          </p:nvPr>
        </p:nvSpPr>
        <p:spPr>
          <a:xfrm>
            <a:off x="2400250" y="1211350"/>
            <a:ext cx="6321600" cy="3382684"/>
          </a:xfrm>
          <a:prstGeom prst="rect">
            <a:avLst/>
          </a:prstGeom>
        </p:spPr>
        <p:txBody>
          <a:bodyPr lIns="91425" tIns="91425" rIns="91425" bIns="91425" anchor="t" anchorCtr="0">
            <a:noAutofit/>
          </a:bodyPr>
          <a:lstStyle/>
          <a:p>
            <a:pPr marL="514350" lvl="0" indent="-285750" rtl="0">
              <a:lnSpc>
                <a:spcPct val="150000"/>
              </a:lnSpc>
              <a:spcBef>
                <a:spcPts val="0"/>
              </a:spcBef>
              <a:buFont typeface="Arial" charset="0"/>
              <a:buChar char="•"/>
            </a:pPr>
            <a:r>
              <a:rPr lang="en" i="1" dirty="0"/>
              <a:t>Elizabeth </a:t>
            </a:r>
            <a:r>
              <a:rPr lang="en" i="1" dirty="0" err="1"/>
              <a:t>Dalehite</a:t>
            </a:r>
            <a:r>
              <a:rPr lang="en" i="1" dirty="0"/>
              <a:t> vs United States Government, defendant</a:t>
            </a:r>
          </a:p>
          <a:p>
            <a:pPr marL="514350" lvl="0" indent="-285750" rtl="0">
              <a:lnSpc>
                <a:spcPct val="150000"/>
              </a:lnSpc>
              <a:spcBef>
                <a:spcPts val="0"/>
              </a:spcBef>
              <a:buFont typeface="Arial" charset="0"/>
              <a:buChar char="•"/>
            </a:pPr>
            <a:r>
              <a:rPr lang="en" dirty="0"/>
              <a:t>Federal Tort Claims Act of 1946 </a:t>
            </a:r>
          </a:p>
          <a:p>
            <a:pPr marL="514350" lvl="0" indent="-285750" rtl="0">
              <a:lnSpc>
                <a:spcPct val="150000"/>
              </a:lnSpc>
              <a:spcBef>
                <a:spcPts val="0"/>
              </a:spcBef>
              <a:buFont typeface="Arial" charset="0"/>
              <a:buChar char="•"/>
            </a:pPr>
            <a:r>
              <a:rPr lang="en" dirty="0"/>
              <a:t> 4 to 3 result in favor of the United States Government</a:t>
            </a:r>
          </a:p>
          <a:p>
            <a:pPr marL="514350" lvl="0" indent="-285750" rtl="0">
              <a:lnSpc>
                <a:spcPct val="150000"/>
              </a:lnSpc>
              <a:spcBef>
                <a:spcPts val="0"/>
              </a:spcBef>
              <a:buFont typeface="Arial" charset="0"/>
              <a:buChar char="•"/>
            </a:pPr>
            <a:r>
              <a:rPr lang="en" dirty="0"/>
              <a:t>“There are clear moments when the King is absolutely right… when the King Can Do No Wrong.”</a:t>
            </a:r>
          </a:p>
          <a:p>
            <a:pPr marL="514350" lvl="0" indent="-285750" rtl="0">
              <a:lnSpc>
                <a:spcPct val="150000"/>
              </a:lnSpc>
              <a:spcBef>
                <a:spcPts val="0"/>
              </a:spcBef>
              <a:buFont typeface="Arial" charset="0"/>
              <a:buChar char="•"/>
            </a:pPr>
            <a:r>
              <a:rPr lang="en" dirty="0"/>
              <a:t>Minor settlements given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Quotations </a:t>
            </a:r>
          </a:p>
        </p:txBody>
      </p:sp>
      <p:sp>
        <p:nvSpPr>
          <p:cNvPr id="125" name="Shape 125"/>
          <p:cNvSpPr txBox="1">
            <a:spLocks noGrp="1"/>
          </p:cNvSpPr>
          <p:nvPr>
            <p:ph type="body" idx="1"/>
          </p:nvPr>
        </p:nvSpPr>
        <p:spPr>
          <a:xfrm>
            <a:off x="2400250" y="1211350"/>
            <a:ext cx="6321600" cy="3002399"/>
          </a:xfrm>
          <a:prstGeom prst="rect">
            <a:avLst/>
          </a:prstGeom>
        </p:spPr>
        <p:txBody>
          <a:bodyPr lIns="91425" tIns="91425" rIns="91425" bIns="91425" anchor="t" anchorCtr="0">
            <a:noAutofit/>
          </a:bodyPr>
          <a:lstStyle/>
          <a:p>
            <a:pPr marL="285750" lvl="0" indent="-285750">
              <a:spcBef>
                <a:spcPts val="0"/>
              </a:spcBef>
              <a:buFont typeface="Arial" charset="0"/>
              <a:buChar char="•"/>
            </a:pPr>
            <a:r>
              <a:rPr lang="en" dirty="0"/>
              <a:t>“The instant his men on the dock shoot a column of water, it is like slamming into a wall. Instantly, the water turns to mist.” </a:t>
            </a:r>
          </a:p>
          <a:p>
            <a:pPr marL="285750" lvl="0" indent="-285750">
              <a:spcBef>
                <a:spcPts val="0"/>
              </a:spcBef>
              <a:buFont typeface="Arial" charset="0"/>
              <a:buChar char="•"/>
            </a:pPr>
            <a:r>
              <a:rPr lang="en" dirty="0"/>
              <a:t>“There is a toxic smell everywhere from petrochemicals, the toluene, the styrene leaking out of burning towers and railcars.  Dozens of cars are on fire, stacked on top of each other like fire wood.”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256650" y="154975"/>
            <a:ext cx="8520600" cy="639600"/>
          </a:xfrm>
          <a:prstGeom prst="rect">
            <a:avLst/>
          </a:prstGeom>
        </p:spPr>
        <p:txBody>
          <a:bodyPr lIns="91425" tIns="91425" rIns="91425" bIns="91425" anchor="t" anchorCtr="0">
            <a:noAutofit/>
          </a:bodyPr>
          <a:lstStyle/>
          <a:p>
            <a:pPr lvl="0">
              <a:spcBef>
                <a:spcPts val="0"/>
              </a:spcBef>
              <a:buNone/>
            </a:pPr>
            <a:r>
              <a:rPr lang="en"/>
              <a:t>Remembrance</a:t>
            </a:r>
          </a:p>
        </p:txBody>
      </p:sp>
      <p:pic>
        <p:nvPicPr>
          <p:cNvPr id="131" name="Shape 131" descr="Image result for texas city disaster memorial"/>
          <p:cNvPicPr preferRelativeResize="0"/>
          <p:nvPr/>
        </p:nvPicPr>
        <p:blipFill>
          <a:blip r:embed="rId3">
            <a:alphaModFix/>
          </a:blip>
          <a:stretch>
            <a:fillRect/>
          </a:stretch>
        </p:blipFill>
        <p:spPr>
          <a:xfrm>
            <a:off x="399262" y="692312"/>
            <a:ext cx="2409824" cy="1800224"/>
          </a:xfrm>
          <a:prstGeom prst="rect">
            <a:avLst/>
          </a:prstGeom>
          <a:noFill/>
          <a:ln>
            <a:noFill/>
          </a:ln>
        </p:spPr>
      </p:pic>
      <p:pic>
        <p:nvPicPr>
          <p:cNvPr id="132" name="Shape 132" descr="Image result for texas city disaster memorial"/>
          <p:cNvPicPr preferRelativeResize="0"/>
          <p:nvPr/>
        </p:nvPicPr>
        <p:blipFill>
          <a:blip r:embed="rId4">
            <a:alphaModFix/>
          </a:blip>
          <a:stretch>
            <a:fillRect/>
          </a:stretch>
        </p:blipFill>
        <p:spPr>
          <a:xfrm>
            <a:off x="2926650" y="692312"/>
            <a:ext cx="2400299" cy="1800224"/>
          </a:xfrm>
          <a:prstGeom prst="rect">
            <a:avLst/>
          </a:prstGeom>
          <a:noFill/>
          <a:ln>
            <a:noFill/>
          </a:ln>
        </p:spPr>
      </p:pic>
      <p:sp>
        <p:nvSpPr>
          <p:cNvPr id="133" name="Shape 133"/>
          <p:cNvSpPr txBox="1"/>
          <p:nvPr/>
        </p:nvSpPr>
        <p:spPr>
          <a:xfrm>
            <a:off x="663075" y="3700375"/>
            <a:ext cx="2769900" cy="9411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134" name="Shape 134"/>
          <p:cNvPicPr preferRelativeResize="0"/>
          <p:nvPr/>
        </p:nvPicPr>
        <p:blipFill>
          <a:blip r:embed="rId5">
            <a:alphaModFix/>
          </a:blip>
          <a:stretch>
            <a:fillRect/>
          </a:stretch>
        </p:blipFill>
        <p:spPr>
          <a:xfrm>
            <a:off x="313174" y="2726125"/>
            <a:ext cx="2409825" cy="1809286"/>
          </a:xfrm>
          <a:prstGeom prst="rect">
            <a:avLst/>
          </a:prstGeom>
          <a:noFill/>
          <a:ln>
            <a:noFill/>
          </a:ln>
        </p:spPr>
      </p:pic>
      <p:sp>
        <p:nvSpPr>
          <p:cNvPr id="135" name="Shape 135"/>
          <p:cNvSpPr txBox="1"/>
          <p:nvPr/>
        </p:nvSpPr>
        <p:spPr>
          <a:xfrm>
            <a:off x="476475" y="2430750"/>
            <a:ext cx="1882200" cy="282000"/>
          </a:xfrm>
          <a:prstGeom prst="rect">
            <a:avLst/>
          </a:prstGeom>
          <a:noFill/>
          <a:ln>
            <a:noFill/>
          </a:ln>
        </p:spPr>
        <p:txBody>
          <a:bodyPr lIns="91425" tIns="91425" rIns="91425" bIns="91425" anchor="t" anchorCtr="0">
            <a:noAutofit/>
          </a:bodyPr>
          <a:lstStyle/>
          <a:p>
            <a:pPr lvl="0">
              <a:spcBef>
                <a:spcPts val="0"/>
              </a:spcBef>
              <a:buNone/>
            </a:pPr>
            <a:r>
              <a:rPr lang="en" sz="1200"/>
              <a:t>Memorial Tombstone</a:t>
            </a:r>
          </a:p>
        </p:txBody>
      </p:sp>
      <p:sp>
        <p:nvSpPr>
          <p:cNvPr id="136" name="Shape 136"/>
          <p:cNvSpPr txBox="1"/>
          <p:nvPr/>
        </p:nvSpPr>
        <p:spPr>
          <a:xfrm>
            <a:off x="428325" y="4641475"/>
            <a:ext cx="1978500" cy="357000"/>
          </a:xfrm>
          <a:prstGeom prst="rect">
            <a:avLst/>
          </a:prstGeom>
          <a:noFill/>
          <a:ln>
            <a:noFill/>
          </a:ln>
        </p:spPr>
        <p:txBody>
          <a:bodyPr lIns="91425" tIns="91425" rIns="91425" bIns="91425" anchor="t" anchorCtr="0">
            <a:noAutofit/>
          </a:bodyPr>
          <a:lstStyle/>
          <a:p>
            <a:pPr lvl="0">
              <a:spcBef>
                <a:spcPts val="0"/>
              </a:spcBef>
              <a:buNone/>
            </a:pPr>
            <a:r>
              <a:rPr lang="en"/>
              <a:t>Informational Plaque</a:t>
            </a:r>
          </a:p>
        </p:txBody>
      </p:sp>
      <p:sp>
        <p:nvSpPr>
          <p:cNvPr id="137" name="Shape 137"/>
          <p:cNvSpPr txBox="1"/>
          <p:nvPr/>
        </p:nvSpPr>
        <p:spPr>
          <a:xfrm>
            <a:off x="3027600" y="2548750"/>
            <a:ext cx="2198400" cy="282000"/>
          </a:xfrm>
          <a:prstGeom prst="rect">
            <a:avLst/>
          </a:prstGeom>
          <a:noFill/>
          <a:ln>
            <a:noFill/>
          </a:ln>
        </p:spPr>
        <p:txBody>
          <a:bodyPr lIns="91425" tIns="91425" rIns="91425" bIns="91425" anchor="t" anchorCtr="0">
            <a:noAutofit/>
          </a:bodyPr>
          <a:lstStyle/>
          <a:p>
            <a:pPr lvl="0">
              <a:spcBef>
                <a:spcPts val="0"/>
              </a:spcBef>
              <a:buNone/>
            </a:pPr>
            <a:r>
              <a:rPr lang="en"/>
              <a:t>SS Grandcamp Anchor</a:t>
            </a:r>
          </a:p>
        </p:txBody>
      </p:sp>
      <p:sp>
        <p:nvSpPr>
          <p:cNvPr id="138" name="Shape 138"/>
          <p:cNvSpPr txBox="1"/>
          <p:nvPr/>
        </p:nvSpPr>
        <p:spPr>
          <a:xfrm>
            <a:off x="5693250" y="449375"/>
            <a:ext cx="3084000" cy="4549200"/>
          </a:xfrm>
          <a:prstGeom prst="rect">
            <a:avLst/>
          </a:prstGeom>
          <a:noFill/>
          <a:ln>
            <a:noFill/>
          </a:ln>
        </p:spPr>
        <p:txBody>
          <a:bodyPr lIns="91425" tIns="91425" rIns="91425" bIns="91425" anchor="t" anchorCtr="0">
            <a:noAutofit/>
          </a:bodyPr>
          <a:lstStyle/>
          <a:p>
            <a:pPr lvl="0">
              <a:spcBef>
                <a:spcPts val="0"/>
              </a:spcBef>
              <a:buClr>
                <a:schemeClr val="dk2"/>
              </a:buClr>
              <a:buSzPct val="91666"/>
              <a:buFont typeface="Arial"/>
              <a:buNone/>
            </a:pPr>
            <a:r>
              <a:rPr lang="en" sz="1200">
                <a:solidFill>
                  <a:srgbClr val="222222"/>
                </a:solidFill>
                <a:highlight>
                  <a:srgbClr val="FFFFFF"/>
                </a:highlight>
              </a:rPr>
              <a:t>“Well I was barely thirteen when the company man, tried to dig my daddy’s grave</a:t>
            </a:r>
          </a:p>
          <a:p>
            <a:pPr lvl="0">
              <a:spcBef>
                <a:spcPts val="0"/>
              </a:spcBef>
              <a:buClr>
                <a:schemeClr val="dk2"/>
              </a:buClr>
              <a:buSzPct val="91666"/>
              <a:buFont typeface="Arial"/>
              <a:buNone/>
            </a:pPr>
            <a:r>
              <a:rPr lang="en" sz="1200">
                <a:solidFill>
                  <a:srgbClr val="222222"/>
                </a:solidFill>
                <a:highlight>
                  <a:srgbClr val="FFFFFF"/>
                </a:highlight>
              </a:rPr>
              <a:t>It happened on a French owned tanker ship, spilling poison in the Galveston Bay</a:t>
            </a:r>
          </a:p>
          <a:p>
            <a:pPr lvl="0">
              <a:spcBef>
                <a:spcPts val="0"/>
              </a:spcBef>
              <a:buClr>
                <a:schemeClr val="dk2"/>
              </a:buClr>
              <a:buSzPct val="91666"/>
              <a:buFont typeface="Arial"/>
              <a:buNone/>
            </a:pPr>
            <a:r>
              <a:rPr lang="en" sz="1200">
                <a:solidFill>
                  <a:srgbClr val="222222"/>
                </a:solidFill>
                <a:highlight>
                  <a:srgbClr val="FFFFFF"/>
                </a:highlight>
              </a:rPr>
              <a:t>Where the liquid fire filled his lungs and his eyes, silenced any mortal cries</a:t>
            </a:r>
          </a:p>
          <a:p>
            <a:pPr lvl="0">
              <a:spcBef>
                <a:spcPts val="0"/>
              </a:spcBef>
              <a:buNone/>
            </a:pPr>
            <a:r>
              <a:rPr lang="en" sz="1200">
                <a:solidFill>
                  <a:srgbClr val="222222"/>
                </a:solidFill>
                <a:highlight>
                  <a:srgbClr val="FFFFFF"/>
                </a:highlight>
              </a:rPr>
              <a:t>Cold and the grip of death stinging pain, he fought like hell to keep the wolves away</a:t>
            </a:r>
          </a:p>
          <a:p>
            <a:pPr lvl="0">
              <a:spcBef>
                <a:spcPts val="0"/>
              </a:spcBef>
              <a:buNone/>
            </a:pPr>
            <a:endParaRPr sz="1200">
              <a:solidFill>
                <a:srgbClr val="222222"/>
              </a:solidFill>
              <a:highlight>
                <a:srgbClr val="FFFFFF"/>
              </a:highlight>
            </a:endParaRPr>
          </a:p>
          <a:p>
            <a:pPr lvl="0">
              <a:spcBef>
                <a:spcPts val="0"/>
              </a:spcBef>
              <a:buClr>
                <a:schemeClr val="dk2"/>
              </a:buClr>
              <a:buSzPct val="91666"/>
              <a:buFont typeface="Arial"/>
              <a:buNone/>
            </a:pPr>
            <a:r>
              <a:rPr lang="en" sz="1200">
                <a:solidFill>
                  <a:srgbClr val="222222"/>
                </a:solidFill>
                <a:highlight>
                  <a:srgbClr val="FFFFFF"/>
                </a:highlight>
              </a:rPr>
              <a:t>For the next few years dad was sick as a dog, but he made a recovery just to spite the odds</a:t>
            </a:r>
          </a:p>
          <a:p>
            <a:pPr lvl="0">
              <a:spcBef>
                <a:spcPts val="0"/>
              </a:spcBef>
              <a:buClr>
                <a:schemeClr val="dk2"/>
              </a:buClr>
              <a:buSzPct val="91666"/>
              <a:buFont typeface="Arial"/>
              <a:buNone/>
            </a:pPr>
            <a:r>
              <a:rPr lang="en" sz="1200">
                <a:solidFill>
                  <a:srgbClr val="222222"/>
                </a:solidFill>
                <a:highlight>
                  <a:srgbClr val="FFFFFF"/>
                </a:highlight>
              </a:rPr>
              <a:t>Settlement came and we moved out of town, where the sky isn’t heavy with refinery clouds</a:t>
            </a:r>
          </a:p>
          <a:p>
            <a:pPr lvl="0">
              <a:spcBef>
                <a:spcPts val="0"/>
              </a:spcBef>
              <a:buNone/>
            </a:pPr>
            <a:r>
              <a:rPr lang="en" sz="1200">
                <a:solidFill>
                  <a:srgbClr val="222222"/>
                </a:solidFill>
                <a:highlight>
                  <a:srgbClr val="FFFFFF"/>
                </a:highlight>
              </a:rPr>
              <a:t>Yeah he’s still alive he’s doing good he’s in his fifties, but the moneys running out, n he’s pinching for pennies…”</a:t>
            </a:r>
          </a:p>
          <a:p>
            <a:pPr lvl="0">
              <a:spcBef>
                <a:spcPts val="0"/>
              </a:spcBef>
              <a:buNone/>
            </a:pPr>
            <a:endParaRPr sz="1200" i="1">
              <a:solidFill>
                <a:srgbClr val="222222"/>
              </a:solidFill>
              <a:highlight>
                <a:srgbClr val="FFFFFF"/>
              </a:highlight>
            </a:endParaRPr>
          </a:p>
          <a:p>
            <a:pPr lvl="0">
              <a:spcBef>
                <a:spcPts val="0"/>
              </a:spcBef>
              <a:buNone/>
            </a:pPr>
            <a:r>
              <a:rPr lang="en" sz="1200" i="1">
                <a:solidFill>
                  <a:srgbClr val="222222"/>
                </a:solidFill>
                <a:highlight>
                  <a:srgbClr val="FFFFFF"/>
                </a:highlight>
              </a:rPr>
              <a:t>Keep the Wolves Away </a:t>
            </a:r>
            <a:r>
              <a:rPr lang="en" sz="1200">
                <a:solidFill>
                  <a:srgbClr val="222222"/>
                </a:solidFill>
                <a:highlight>
                  <a:srgbClr val="FFFFFF"/>
                </a:highlight>
              </a:rPr>
              <a:t>by Uncle Lucius</a:t>
            </a:r>
          </a:p>
        </p:txBody>
      </p:sp>
    </p:spTree>
  </p:cSld>
  <p:clrMapOvr>
    <a:masterClrMapping/>
  </p:clrMapOvr>
</p:sld>
</file>

<file path=ppt/theme/theme1.xml><?xml version="1.0" encoding="utf-8"?>
<a:theme xmlns:a="http://schemas.openxmlformats.org/drawingml/2006/main" name="swiss-2">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651</Words>
  <Application>Microsoft Office PowerPoint</Application>
  <PresentationFormat>On-screen Show (16:9)</PresentationFormat>
  <Paragraphs>51</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Lato</vt:lpstr>
      <vt:lpstr>Raleway</vt:lpstr>
      <vt:lpstr>Times New Roman</vt:lpstr>
      <vt:lpstr>swiss-2</vt:lpstr>
      <vt:lpstr>Minutaglio, B. City on Fire: The Explosion That Devastated a Texas Town and Ignited a Historic Legal Battle. Austin: University of Texas Press, 2014.</vt:lpstr>
      <vt:lpstr>PowerPoint Presentation</vt:lpstr>
      <vt:lpstr>Historical Context</vt:lpstr>
      <vt:lpstr>Statistics of Disaster</vt:lpstr>
      <vt:lpstr>PowerPoint Presentation</vt:lpstr>
      <vt:lpstr>Ammonium Nitrate</vt:lpstr>
      <vt:lpstr>Legal Case</vt:lpstr>
      <vt:lpstr>Quotations </vt:lpstr>
      <vt:lpstr>Remembrance</vt:lpstr>
      <vt:lpstr>Citations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Minutaglio, B. City on Fire: The Explosion That Devastated a Texas Town and Ignited a Historic Legal Battle. Austin: University of Texas Press, 2014.</dc:title>
  <dc:creator>Claudine Ferrell (cferrell)</dc:creator>
  <cp:lastModifiedBy>Claudine Ferrell (cferrell)</cp:lastModifiedBy>
  <cp:revision>2</cp:revision>
  <dcterms:modified xsi:type="dcterms:W3CDTF">2017-03-23T00:10:53Z</dcterms:modified>
</cp:coreProperties>
</file>