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9" r:id="rId4"/>
    <p:sldId id="276" r:id="rId5"/>
    <p:sldId id="272" r:id="rId6"/>
    <p:sldId id="273" r:id="rId7"/>
    <p:sldId id="277" r:id="rId8"/>
    <p:sldId id="266" r:id="rId9"/>
    <p:sldId id="262" r:id="rId10"/>
    <p:sldId id="259" r:id="rId11"/>
    <p:sldId id="263" r:id="rId12"/>
    <p:sldId id="270" r:id="rId13"/>
    <p:sldId id="261" r:id="rId14"/>
    <p:sldId id="258" r:id="rId15"/>
    <p:sldId id="267" r:id="rId16"/>
    <p:sldId id="260" r:id="rId17"/>
    <p:sldId id="268" r:id="rId18"/>
    <p:sldId id="26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796"/>
    <a:srgbClr val="BA76B2"/>
    <a:srgbClr val="AFABAB"/>
    <a:srgbClr val="BAA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0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C1913-46B5-42E3-9F2D-8E98EFD7D2F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9F64-1C54-40EC-AB49-30CCDCAE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7" r="-196" b="6763"/>
          <a:stretch/>
        </p:blipFill>
        <p:spPr>
          <a:xfrm>
            <a:off x="1997744" y="152400"/>
            <a:ext cx="8407908" cy="6705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377952" y="152400"/>
            <a:ext cx="11399520" cy="1987296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Gabrielan</a:t>
            </a:r>
            <a:r>
              <a:rPr lang="en-US" sz="4400" b="1" dirty="0" smtClean="0"/>
              <a:t>, Randall. </a:t>
            </a:r>
            <a:r>
              <a:rPr lang="en-US" sz="4400" b="1" i="1" dirty="0" smtClean="0"/>
              <a:t>Explosion at Morgan:       The World War I Middlesex Munitions Disaster</a:t>
            </a:r>
            <a:r>
              <a:rPr lang="en-US" sz="4400" b="1" dirty="0" smtClean="0"/>
              <a:t>. Charleston, SC: Free Press, 2012.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170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13" r="763" b="4280"/>
          <a:stretch/>
        </p:blipFill>
        <p:spPr>
          <a:xfrm>
            <a:off x="0" y="0"/>
            <a:ext cx="12287437" cy="7680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2362" y="743299"/>
            <a:ext cx="9860556" cy="1110298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7:40 p.m., October 14, 1918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0304" y="2596896"/>
            <a:ext cx="8314944" cy="227990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whole area “was one vast volcanic crater of dull red flames, bursting shells and bright flashes as one  magazine after another went sky high.”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“It looked as if some giant had dropped a bomb on an anthill.”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64" r="3396" b="2472"/>
          <a:stretch/>
        </p:blipFill>
        <p:spPr>
          <a:xfrm>
            <a:off x="6070335" y="146305"/>
            <a:ext cx="5512065" cy="662025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839456" y="1328928"/>
            <a:ext cx="1060704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64-94</a:t>
            </a:r>
            <a:endParaRPr lang="en-US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568" y="1981199"/>
            <a:ext cx="5132832" cy="30114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12 million of 30 million pounds   of explosives destroyed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300,000 of 1 million loaded shells detonated or destroyed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77" y="1834324"/>
            <a:ext cx="7705725" cy="467677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691382" y="231648"/>
            <a:ext cx="6687313" cy="76809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atriel" panose="02000503000000020004" pitchFamily="2" charset="0"/>
              </a:rPr>
              <a:t>“It was a </a:t>
            </a:r>
            <a:r>
              <a:rPr lang="en-US" sz="5400" dirty="0" smtClean="0">
                <a:solidFill>
                  <a:schemeClr val="tx1"/>
                </a:solidFill>
                <a:latin typeface="Catriel" panose="02000503000000020004" pitchFamily="2" charset="0"/>
              </a:rPr>
              <a:t>perfect hell”</a:t>
            </a:r>
            <a:endParaRPr lang="en-US" sz="5400" dirty="0">
              <a:solidFill>
                <a:schemeClr val="tx1"/>
              </a:solidFill>
              <a:latin typeface="Catrie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0" y="0"/>
            <a:ext cx="7013863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Rectangle 2"/>
          <p:cNvSpPr/>
          <p:nvPr/>
        </p:nvSpPr>
        <p:spPr>
          <a:xfrm>
            <a:off x="3889248" y="503529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50 miles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84276" y="2665709"/>
            <a:ext cx="418454" cy="6974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536" y="1588937"/>
            <a:ext cx="3461523" cy="3548389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One of eight craters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1 million pounds of ammonium nitrate exploded: </a:t>
            </a:r>
          </a:p>
          <a:p>
            <a:pPr algn="ctr"/>
            <a:r>
              <a:rPr lang="en-US" sz="2800" b="1" dirty="0" smtClean="0"/>
              <a:t>150’ x 140’ x 30’ crater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1" y="-98938"/>
            <a:ext cx="8825601" cy="704088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08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9" t="6094" r="28061" b="44370"/>
          <a:stretch/>
        </p:blipFill>
        <p:spPr>
          <a:xfrm>
            <a:off x="3730752" y="499870"/>
            <a:ext cx="4313908" cy="59436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64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3" y="0"/>
            <a:ext cx="112580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 r="-74" b="11296"/>
          <a:stretch/>
        </p:blipFill>
        <p:spPr>
          <a:xfrm>
            <a:off x="-90121" y="4681728"/>
            <a:ext cx="4930346" cy="217627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07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6" y="553627"/>
            <a:ext cx="4028260" cy="27432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80" y="2679296"/>
            <a:ext cx="5469286" cy="21031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78" y="4176897"/>
            <a:ext cx="3169920" cy="237744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81" r="17080"/>
          <a:stretch/>
        </p:blipFill>
        <p:spPr>
          <a:xfrm>
            <a:off x="765145" y="4176536"/>
            <a:ext cx="2985206" cy="22860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96" y="118976"/>
            <a:ext cx="3298317" cy="25603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98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3390" r="2060"/>
          <a:stretch/>
        </p:blipFill>
        <p:spPr>
          <a:xfrm>
            <a:off x="1286360" y="71912"/>
            <a:ext cx="9438467" cy="66255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552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312" y="304800"/>
            <a:ext cx="10615120" cy="196291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In England: “</a:t>
            </a:r>
            <a:r>
              <a:rPr lang="en-US" sz="6000" dirty="0" err="1" smtClean="0"/>
              <a:t>munitionettes</a:t>
            </a:r>
            <a:r>
              <a:rPr lang="en-US" sz="6000" dirty="0" smtClean="0"/>
              <a:t>,” “canaries,” and “canary babies”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r="1713" b="1"/>
          <a:stretch/>
        </p:blipFill>
        <p:spPr>
          <a:xfrm>
            <a:off x="842312" y="2655760"/>
            <a:ext cx="4400247" cy="33345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2645664"/>
            <a:ext cx="5943600" cy="334327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72512" y="6160579"/>
            <a:ext cx="6534912" cy="4328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“Shelly the Shell Loader” in United States (advocated by feminists)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92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2"/>
          <p:cNvSpPr/>
          <p:nvPr/>
        </p:nvSpPr>
        <p:spPr>
          <a:xfrm>
            <a:off x="10789920" y="4107370"/>
            <a:ext cx="1402080" cy="1036320"/>
          </a:xfrm>
          <a:prstGeom prst="borderCallout1">
            <a:avLst>
              <a:gd name="adj1" fmla="val 18750"/>
              <a:gd name="adj2" fmla="val -8333"/>
              <a:gd name="adj3" fmla="val -65482"/>
              <a:gd name="adj4" fmla="val -11376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1923 – camp clear of explosives</a:t>
            </a:r>
            <a:endParaRPr lang="en-US" b="1" dirty="0"/>
          </a:p>
        </p:txBody>
      </p:sp>
      <p:sp>
        <p:nvSpPr>
          <p:cNvPr id="2" name="Right Arrow 1"/>
          <p:cNvSpPr/>
          <p:nvPr/>
        </p:nvSpPr>
        <p:spPr>
          <a:xfrm>
            <a:off x="0" y="2809875"/>
            <a:ext cx="12192000" cy="816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9020556" y="1027556"/>
            <a:ext cx="1816608" cy="816864"/>
          </a:xfrm>
          <a:prstGeom prst="borderCallout1">
            <a:avLst>
              <a:gd name="adj1" fmla="val 18750"/>
              <a:gd name="adj2" fmla="val -8333"/>
              <a:gd name="adj3" fmla="val 240859"/>
              <a:gd name="adj4" fmla="val -7462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Nov. 11, 1918 – Armistice ends WWI</a:t>
            </a:r>
            <a:endParaRPr lang="en-US" b="1" dirty="0"/>
          </a:p>
        </p:txBody>
      </p:sp>
      <p:sp>
        <p:nvSpPr>
          <p:cNvPr id="5" name="Line Callout 1 4"/>
          <p:cNvSpPr/>
          <p:nvPr/>
        </p:nvSpPr>
        <p:spPr>
          <a:xfrm>
            <a:off x="9112758" y="5345429"/>
            <a:ext cx="2286000" cy="1303401"/>
          </a:xfrm>
          <a:prstGeom prst="borderCallout1">
            <a:avLst>
              <a:gd name="adj1" fmla="val 18750"/>
              <a:gd name="adj2" fmla="val -8333"/>
              <a:gd name="adj3" fmla="val -148543"/>
              <a:gd name="adj4" fmla="val -9955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Oct. 4, 1918 -- MIDDLESEX 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EXPLOSION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293364" y="120776"/>
            <a:ext cx="1072896" cy="1813560"/>
          </a:xfrm>
          <a:prstGeom prst="borderCallout1">
            <a:avLst>
              <a:gd name="adj1" fmla="val 18750"/>
              <a:gd name="adj2" fmla="val -8333"/>
              <a:gd name="adj3" fmla="val 160232"/>
              <a:gd name="adj4" fmla="val -4242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Late summer, 1914 – Europe goes to war</a:t>
            </a:r>
            <a:endParaRPr lang="en-US" b="1" dirty="0"/>
          </a:p>
        </p:txBody>
      </p:sp>
      <p:sp>
        <p:nvSpPr>
          <p:cNvPr id="7" name="Line Callout 1 6"/>
          <p:cNvSpPr/>
          <p:nvPr/>
        </p:nvSpPr>
        <p:spPr>
          <a:xfrm>
            <a:off x="5565648" y="165546"/>
            <a:ext cx="1060704" cy="1499616"/>
          </a:xfrm>
          <a:prstGeom prst="borderCallout1">
            <a:avLst>
              <a:gd name="adj1" fmla="val 18750"/>
              <a:gd name="adj2" fmla="val -8333"/>
              <a:gd name="adj3" fmla="val 187687"/>
              <a:gd name="adj4" fmla="val -926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April 4, 1917 – US enters war</a:t>
            </a:r>
            <a:endParaRPr lang="en-US" b="1" dirty="0"/>
          </a:p>
        </p:txBody>
      </p:sp>
      <p:sp>
        <p:nvSpPr>
          <p:cNvPr id="8" name="Line Callout 1 7"/>
          <p:cNvSpPr/>
          <p:nvPr/>
        </p:nvSpPr>
        <p:spPr>
          <a:xfrm>
            <a:off x="161544" y="5281803"/>
            <a:ext cx="1289304" cy="1437894"/>
          </a:xfrm>
          <a:prstGeom prst="borderCallout1">
            <a:avLst>
              <a:gd name="adj1" fmla="val 18750"/>
              <a:gd name="adj2" fmla="val -8333"/>
              <a:gd name="adj3" fmla="val -131169"/>
              <a:gd name="adj4" fmla="val -9443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1903 – Fort Lafayette (Brooklyn) EXPLOSION – 5 killed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652016" y="5230749"/>
            <a:ext cx="1335024" cy="1476756"/>
          </a:xfrm>
          <a:prstGeom prst="borderCallout1">
            <a:avLst>
              <a:gd name="adj1" fmla="val 18750"/>
              <a:gd name="adj2" fmla="val -8333"/>
              <a:gd name="adj3" fmla="val -122382"/>
              <a:gd name="adj4" fmla="val -1108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1911 – Jersey City </a:t>
            </a:r>
            <a:r>
              <a:rPr lang="en-US" b="1" dirty="0" err="1" smtClean="0">
                <a:solidFill>
                  <a:schemeClr val="tx1"/>
                </a:solidFill>
              </a:rPr>
              <a:t>rr</a:t>
            </a:r>
            <a:r>
              <a:rPr lang="en-US" b="1" dirty="0" smtClean="0">
                <a:solidFill>
                  <a:schemeClr val="tx1"/>
                </a:solidFill>
              </a:rPr>
              <a:t> dock EXPLOSION – 24+ killed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9732" y="5346763"/>
            <a:ext cx="1280160" cy="866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“stringent” NJ regulations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4754880" y="5172337"/>
            <a:ext cx="2325624" cy="1593580"/>
          </a:xfrm>
          <a:prstGeom prst="borderCallout1">
            <a:avLst>
              <a:gd name="adj1" fmla="val 18750"/>
              <a:gd name="adj2" fmla="val -8333"/>
              <a:gd name="adj3" fmla="val -110698"/>
              <a:gd name="adj4" fmla="val -9107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July 30, 1916 --- EXPLOSION on barge at BLACK TOM ISLAND in Hudson River – 6 killed; $20 million in damages -- SABOTAGE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7238" y="5620987"/>
            <a:ext cx="339090" cy="31832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56432" y="3623430"/>
            <a:ext cx="2026920" cy="13777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1915-spring 1917 – explosions/fires at  43 factories; fires on 4 dozen ships; sabotage of </a:t>
            </a:r>
            <a:r>
              <a:rPr lang="en-US" b="1" dirty="0" err="1" smtClean="0">
                <a:solidFill>
                  <a:schemeClr val="tx1"/>
                </a:solidFill>
              </a:rPr>
              <a:t>rr</a:t>
            </a:r>
            <a:r>
              <a:rPr lang="en-US" b="1" dirty="0" smtClean="0">
                <a:solidFill>
                  <a:schemeClr val="tx1"/>
                </a:solidFill>
              </a:rPr>
              <a:t>, etc.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8320" y="1770426"/>
            <a:ext cx="1925574" cy="5394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Wartime sabotage = capital offense</a:t>
            </a:r>
            <a:endParaRPr lang="en-US" b="1" dirty="0"/>
          </a:p>
        </p:txBody>
      </p:sp>
      <p:sp>
        <p:nvSpPr>
          <p:cNvPr id="18" name="Line Callout 1 17"/>
          <p:cNvSpPr/>
          <p:nvPr/>
        </p:nvSpPr>
        <p:spPr>
          <a:xfrm>
            <a:off x="7344918" y="5052371"/>
            <a:ext cx="1503426" cy="1713546"/>
          </a:xfrm>
          <a:prstGeom prst="borderCallout1">
            <a:avLst>
              <a:gd name="adj1" fmla="val 18750"/>
              <a:gd name="adj2" fmla="val -8333"/>
              <a:gd name="adj3" fmla="val -95448"/>
              <a:gd name="adj4" fmla="val -8449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December 9, 1917 – Halifax EXPLOSION – 1900+ killed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718810" y="3626739"/>
            <a:ext cx="1815084" cy="1170622"/>
          </a:xfrm>
          <a:prstGeom prst="borderCallout1">
            <a:avLst>
              <a:gd name="adj1" fmla="val 18750"/>
              <a:gd name="adj2" fmla="val -8333"/>
              <a:gd name="adj3" fmla="val -19471"/>
              <a:gd name="adj4" fmla="val -8618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April 10, 1917 – </a:t>
            </a:r>
            <a:r>
              <a:rPr lang="en-US" b="1" dirty="0" err="1" smtClean="0">
                <a:solidFill>
                  <a:schemeClr val="tx1"/>
                </a:solidFill>
              </a:rPr>
              <a:t>Eddystone</a:t>
            </a:r>
            <a:r>
              <a:rPr lang="en-US" b="1" dirty="0" smtClean="0">
                <a:solidFill>
                  <a:schemeClr val="tx1"/>
                </a:solidFill>
              </a:rPr>
              <a:t>, Pa. EXPLOSION–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132 killed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5" grpId="0" animBg="1"/>
      <p:bldP spid="16" grpId="0" animBg="1"/>
      <p:bldP spid="1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59" y="0"/>
            <a:ext cx="911816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57094">
            <a:off x="6487774" y="2309822"/>
            <a:ext cx="475488" cy="852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14132" y="1944097"/>
            <a:ext cx="902208" cy="24940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31054" y="1730148"/>
            <a:ext cx="3189361" cy="682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Black Tom Island – June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30,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1916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(near Statue of Liberty)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1947" y="2474418"/>
            <a:ext cx="4341520" cy="4623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Middlesex County – October 4, 1918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44" y="-1180530"/>
            <a:ext cx="6748071" cy="1115568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152883" y="2865120"/>
            <a:ext cx="2743200" cy="35356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9" t="9556" r="3372" b="43252"/>
          <a:stretch/>
        </p:blipFill>
        <p:spPr>
          <a:xfrm>
            <a:off x="1024118" y="975360"/>
            <a:ext cx="10032502" cy="49479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 rot="20662768">
            <a:off x="5449824" y="4315968"/>
            <a:ext cx="1499616" cy="536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491142">
            <a:off x="7077511" y="1211060"/>
            <a:ext cx="2400941" cy="1050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124327">
            <a:off x="9880053" y="3607692"/>
            <a:ext cx="1097280" cy="6746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6845"/>
            <a:ext cx="12252960" cy="9794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10840" r="892" b="7256"/>
          <a:stretch/>
        </p:blipFill>
        <p:spPr>
          <a:xfrm>
            <a:off x="0" y="-177801"/>
            <a:ext cx="3644900" cy="1638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17583" r="2637" b="18349"/>
          <a:stretch/>
        </p:blipFill>
        <p:spPr>
          <a:xfrm>
            <a:off x="8534399" y="-177801"/>
            <a:ext cx="3657601" cy="18161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ctangle 5"/>
          <p:cNvSpPr/>
          <p:nvPr/>
        </p:nvSpPr>
        <p:spPr>
          <a:xfrm>
            <a:off x="4516881" y="0"/>
            <a:ext cx="2901696" cy="525288"/>
          </a:xfrm>
          <a:prstGeom prst="rect">
            <a:avLst/>
          </a:prstGeom>
          <a:solidFill>
            <a:srgbClr val="9A9796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Sayre &amp; Fisher Company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47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109729"/>
            <a:ext cx="11192256" cy="397459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Munitions plants require: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	-- inexpensive, large acreage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	-- separation from settled areas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	-- access to transportation (especially water)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" y="5327904"/>
            <a:ext cx="11192256" cy="11460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2200 </a:t>
            </a:r>
            <a:r>
              <a:rPr lang="en-US" sz="3200" b="1" dirty="0" smtClean="0">
                <a:solidFill>
                  <a:schemeClr val="tx1"/>
                </a:solidFill>
              </a:rPr>
              <a:t>acres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[UMW = 234 acres; Fredericksburg = 6721 acres]</a:t>
            </a:r>
            <a:r>
              <a:rPr lang="en-US" sz="3600" dirty="0">
                <a:solidFill>
                  <a:schemeClr val="bg1"/>
                </a:solidFill>
              </a:rPr>
              <a:t>	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6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9717" r="12898" b="67890"/>
          <a:stretch/>
        </p:blipFill>
        <p:spPr>
          <a:xfrm rot="21344613">
            <a:off x="1637567" y="1139125"/>
            <a:ext cx="8589345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7803" y="1084881"/>
            <a:ext cx="310000" cy="50989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10427" y="589758"/>
            <a:ext cx="805912" cy="509894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6221" y="491802"/>
            <a:ext cx="8330683" cy="9568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7803" y="5401571"/>
            <a:ext cx="9128536" cy="130185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05862" y="1448679"/>
            <a:ext cx="8012624" cy="395289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4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12" y="129411"/>
            <a:ext cx="5563252" cy="39319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446812" y="4181856"/>
            <a:ext cx="5563252" cy="2548128"/>
          </a:xfrm>
          <a:prstGeom prst="rect">
            <a:avLst/>
          </a:prstGeom>
          <a:solidFill>
            <a:srgbClr val="BAADA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30+ </a:t>
            </a:r>
            <a:r>
              <a:rPr lang="en-US" sz="2800" dirty="0" smtClean="0">
                <a:solidFill>
                  <a:schemeClr val="tx1"/>
                </a:solidFill>
              </a:rPr>
              <a:t>million pounds of explosives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(made with TNT/amatol)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1+ </a:t>
            </a:r>
            <a:r>
              <a:rPr lang="en-US" sz="2800" dirty="0" smtClean="0">
                <a:solidFill>
                  <a:schemeClr val="tx1"/>
                </a:solidFill>
              </a:rPr>
              <a:t>million loaded shells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30,000+ </a:t>
            </a:r>
            <a:r>
              <a:rPr lang="en-US" sz="2800" dirty="0" smtClean="0">
                <a:solidFill>
                  <a:schemeClr val="tx1"/>
                </a:solidFill>
              </a:rPr>
              <a:t>shells loaded each day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347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Catriel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65</cp:revision>
  <dcterms:created xsi:type="dcterms:W3CDTF">2017-03-06T02:24:24Z</dcterms:created>
  <dcterms:modified xsi:type="dcterms:W3CDTF">2017-03-22T04:17:59Z</dcterms:modified>
</cp:coreProperties>
</file>