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3" r:id="rId4"/>
    <p:sldId id="264" r:id="rId5"/>
    <p:sldId id="267" r:id="rId6"/>
    <p:sldId id="260" r:id="rId7"/>
    <p:sldId id="257" r:id="rId8"/>
    <p:sldId id="262" r:id="rId9"/>
    <p:sldId id="258" r:id="rId10"/>
    <p:sldId id="259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4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DFFC-B9BF-4E32-9525-2C7929239DDC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05E8-E983-46A1-B4E7-E5D1D1E5A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75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DFFC-B9BF-4E32-9525-2C7929239DDC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05E8-E983-46A1-B4E7-E5D1D1E5A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33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DFFC-B9BF-4E32-9525-2C7929239DDC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05E8-E983-46A1-B4E7-E5D1D1E5A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7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DFFC-B9BF-4E32-9525-2C7929239DDC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05E8-E983-46A1-B4E7-E5D1D1E5A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0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DFFC-B9BF-4E32-9525-2C7929239DDC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05E8-E983-46A1-B4E7-E5D1D1E5A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9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DFFC-B9BF-4E32-9525-2C7929239DDC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05E8-E983-46A1-B4E7-E5D1D1E5A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34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DFFC-B9BF-4E32-9525-2C7929239DDC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05E8-E983-46A1-B4E7-E5D1D1E5A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97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DFFC-B9BF-4E32-9525-2C7929239DDC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05E8-E983-46A1-B4E7-E5D1D1E5A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84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DFFC-B9BF-4E32-9525-2C7929239DDC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05E8-E983-46A1-B4E7-E5D1D1E5A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49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DFFC-B9BF-4E32-9525-2C7929239DDC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05E8-E983-46A1-B4E7-E5D1D1E5A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45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DFFC-B9BF-4E32-9525-2C7929239DDC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05E8-E983-46A1-B4E7-E5D1D1E5A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21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7DFFC-B9BF-4E32-9525-2C7929239DDC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405E8-E983-46A1-B4E7-E5D1D1E5A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5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265152" cy="2182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/>
              <a:t>Shaw, David W. </a:t>
            </a:r>
            <a:r>
              <a:rPr lang="en-US" sz="3600" b="1" i="1" dirty="0" smtClean="0"/>
              <a:t>The Sea Shall Embrace Them: The Tragic Story  	of the Steamship </a:t>
            </a:r>
            <a:r>
              <a:rPr lang="en-US" sz="3600" b="1" dirty="0" smtClean="0"/>
              <a:t>Arctic. New York: Free Press, 2002.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38" y="2392027"/>
            <a:ext cx="7162800" cy="42976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289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996" y="139485"/>
            <a:ext cx="9144000" cy="654385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38" y="5475623"/>
            <a:ext cx="3354108" cy="82296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4011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984" y="170481"/>
            <a:ext cx="5594890" cy="23092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Captain James 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Luce</a:t>
            </a:r>
            <a:endParaRPr lang="en-US" sz="2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(43 years old)</a:t>
            </a:r>
          </a:p>
          <a:p>
            <a:pPr algn="ctr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“thorough-going seaman” –</a:t>
            </a:r>
          </a:p>
          <a:p>
            <a:pPr algn="ctr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“held in the highest confidence”– had never lost a ship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37328" y="170481"/>
            <a:ext cx="5904854" cy="20972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“He bore the sole responsibility for the ship’s safety and her success or failure. In many ways, he was like a god. Few other men outside the military shared such power” </a:t>
            </a:r>
            <a:r>
              <a:rPr lang="en-US" b="1" dirty="0" smtClean="0"/>
              <a:t>(61). </a:t>
            </a:r>
          </a:p>
          <a:p>
            <a:endParaRPr lang="en-US" b="1" dirty="0"/>
          </a:p>
          <a:p>
            <a:pPr algn="ctr"/>
            <a:r>
              <a:rPr lang="en-US" sz="2400" b="1" dirty="0" smtClean="0"/>
              <a:t>“The ship’s fate will be mine” </a:t>
            </a:r>
            <a:r>
              <a:rPr lang="en-US" b="1" dirty="0" smtClean="0"/>
              <a:t>(133).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8522825" y="4142345"/>
            <a:ext cx="3218276" cy="82915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“It was all part of doing business in the modern age” (94).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23984" y="3204841"/>
            <a:ext cx="3595607" cy="139484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No steam whistle, but . . .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cannons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tin horns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bells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[of little use if going fast]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984" y="4743918"/>
            <a:ext cx="1968285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No concept of traffic separation zones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978" y="5802548"/>
            <a:ext cx="2154265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No law requiring sufficient life boats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22825" y="3093712"/>
            <a:ext cx="3463978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“[I]t was just the way of it at sea. Some men lived; others died” (106).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4162741" y="3181171"/>
            <a:ext cx="4186297" cy="82694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“All were to find that money and position counted for little on this day . . . “ (127).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4162741" y="4217990"/>
            <a:ext cx="4043151" cy="98312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“Life was as sweet to us as to others” (131).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8522825" y="5112674"/>
            <a:ext cx="3574738" cy="132278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“The strong always won out at sea. It was simply the way of it, part of the natural order” (196).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7198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1822" y="121920"/>
            <a:ext cx="9070848" cy="3584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SAW NEED FOR: </a:t>
            </a:r>
          </a:p>
          <a:p>
            <a:pPr algn="ctr"/>
            <a:r>
              <a:rPr lang="en-US" sz="2800" dirty="0" smtClean="0"/>
              <a:t>Sufficient </a:t>
            </a:r>
            <a:r>
              <a:rPr lang="en-US" sz="2800" dirty="0" smtClean="0"/>
              <a:t>lifeboats </a:t>
            </a:r>
          </a:p>
          <a:p>
            <a:pPr algn="ctr"/>
            <a:r>
              <a:rPr lang="en-US" sz="2800" dirty="0" smtClean="0"/>
              <a:t>Food and water for two weeks</a:t>
            </a:r>
          </a:p>
          <a:p>
            <a:pPr algn="ctr"/>
            <a:r>
              <a:rPr lang="en-US" sz="2800" dirty="0" smtClean="0"/>
              <a:t>Training of crew for abandon-ship situations</a:t>
            </a:r>
          </a:p>
          <a:p>
            <a:pPr algn="ctr"/>
            <a:r>
              <a:rPr lang="en-US" sz="2800" dirty="0" smtClean="0"/>
              <a:t>Steam whistles when limited visibility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Collins Line added watertight compartments to its ships and built the </a:t>
            </a:r>
            <a:r>
              <a:rPr lang="en-US" sz="2800" i="1" dirty="0" smtClean="0"/>
              <a:t>Adriatic:</a:t>
            </a:r>
            <a:endParaRPr lang="en-US" sz="28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068" y="3706368"/>
            <a:ext cx="4812673" cy="29260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0096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7754" y="2192079"/>
            <a:ext cx="11484246" cy="2619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DISASTER: September 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27, 1854 – near Newfoundland</a:t>
            </a:r>
          </a:p>
          <a:p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388-408 passengers and crew</a:t>
            </a:r>
          </a:p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</a:p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233 passengers: 128 men</a:t>
            </a:r>
          </a:p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		  58 women</a:t>
            </a:r>
          </a:p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		  22 children</a:t>
            </a:r>
          </a:p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			  25 friends/servants/nurses</a:t>
            </a:r>
          </a:p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175 crew: 168 men</a:t>
            </a:r>
          </a:p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	  	  2 women</a:t>
            </a:r>
          </a:p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	   	 5 boys</a:t>
            </a:r>
          </a:p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 lifeboats (180 people)</a:t>
            </a:r>
          </a:p>
          <a:p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86 survivors</a:t>
            </a:r>
          </a:p>
          <a:p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22 = passengers</a:t>
            </a:r>
          </a:p>
          <a:p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all men</a:t>
            </a:r>
          </a:p>
          <a:p>
            <a:endParaRPr lang="en-US" sz="2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85344" y="3681984"/>
            <a:ext cx="4218432" cy="303431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2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41" y="165211"/>
            <a:ext cx="4079616" cy="5303520"/>
          </a:xfrm>
          <a:prstGeom prst="ellipse">
            <a:avLst/>
          </a:prstGeom>
          <a:effectLst>
            <a:softEdge rad="127000"/>
          </a:effectLst>
        </p:spPr>
      </p:pic>
      <p:sp>
        <p:nvSpPr>
          <p:cNvPr id="3" name="Rectangle 2"/>
          <p:cNvSpPr/>
          <p:nvPr/>
        </p:nvSpPr>
        <p:spPr>
          <a:xfrm>
            <a:off x="1218501" y="5668505"/>
            <a:ext cx="370409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Edward Knight Collins (owner of Collins Line subsidized by Congress)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759" y="225500"/>
            <a:ext cx="4057009" cy="5394960"/>
          </a:xfrm>
          <a:prstGeom prst="ellipse">
            <a:avLst/>
          </a:prstGeom>
          <a:effectLst>
            <a:softEdge rad="127000"/>
          </a:effectLst>
        </p:spPr>
      </p:pic>
      <p:sp>
        <p:nvSpPr>
          <p:cNvPr id="5" name="Rectangle 4"/>
          <p:cNvSpPr/>
          <p:nvPr/>
        </p:nvSpPr>
        <p:spPr>
          <a:xfrm>
            <a:off x="7211178" y="5668505"/>
            <a:ext cx="375059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Samuel Cunard                (owner of Cunard Lines)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6" y="165211"/>
            <a:ext cx="1913890" cy="100584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054" y="165211"/>
            <a:ext cx="2011680" cy="100584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82345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44" y="134797"/>
            <a:ext cx="8281026" cy="649224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7851649" y="5517805"/>
            <a:ext cx="4157471" cy="93854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“freight trains of the sea”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(94)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94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1" b="21417"/>
          <a:stretch/>
        </p:blipFill>
        <p:spPr>
          <a:xfrm>
            <a:off x="3815585" y="247973"/>
            <a:ext cx="4271852" cy="6126480"/>
          </a:xfrm>
          <a:prstGeom prst="ellipse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42480" y="5377912"/>
            <a:ext cx="2712203" cy="17048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George Steers</a:t>
            </a:r>
          </a:p>
          <a:p>
            <a:pPr algn="ctr"/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(architect)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50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7" y="606801"/>
            <a:ext cx="8640771" cy="585216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9156192" y="2059295"/>
            <a:ext cx="2679676" cy="329877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About two-stories tall; 750 tons – 8000 gallons of ocean water an hour for boilers; required 85 tons of coal a day to convert to steam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28011" y="1688386"/>
            <a:ext cx="2536035" cy="1162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Cost $250,000 to build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92568" y="4988735"/>
            <a:ext cx="2806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Coal for each </a:t>
            </a:r>
            <a:r>
              <a:rPr lang="en-US" b="1" dirty="0" smtClean="0"/>
              <a:t>trip </a:t>
            </a:r>
            <a:r>
              <a:rPr lang="en-US" b="1" dirty="0"/>
              <a:t>= </a:t>
            </a:r>
            <a:r>
              <a:rPr lang="en-US" b="1" dirty="0" smtClean="0"/>
              <a:t>$10,000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3154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0" y="1645920"/>
            <a:ext cx="9347964" cy="502920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0" y="1672127"/>
            <a:ext cx="2621280" cy="30996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Iron-reinforced oak frame -- intended for use in war, if needed</a:t>
            </a:r>
          </a:p>
          <a:p>
            <a:pPr algn="ctr"/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284 feet long; 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 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decks -- staterooms and crew quarters topped dining room (5 meals a day), 100’ main salon (rosewood walls, lush carpets, marble tabletops, stained glass), smoking 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room, ladies’ room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96158" y="728946"/>
            <a:ext cx="6998207" cy="359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Half-moon–shaped </a:t>
            </a:r>
            <a:r>
              <a:rPr lang="en-US" b="1" dirty="0" smtClean="0"/>
              <a:t>paddle-wheel box over 35-foot diameter iron wheel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327806" y="2086655"/>
            <a:ext cx="3719169" cy="254209"/>
          </a:xfrm>
          <a:prstGeom prst="rect">
            <a:avLst/>
          </a:prstGeom>
          <a:solidFill>
            <a:srgbClr val="5C4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Maiden voyage: April 27, 1850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5187390" y="1148218"/>
            <a:ext cx="4164972" cy="3683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Port (right) paddle-wheel box = “bridge”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-73152" y="4758906"/>
            <a:ext cx="276758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38 cooks, stewards, housekeepers)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6864" y="5760720"/>
            <a:ext cx="9144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Ticket = $2340 today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996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" r="1551"/>
          <a:stretch/>
        </p:blipFill>
        <p:spPr>
          <a:xfrm>
            <a:off x="611669" y="526942"/>
            <a:ext cx="10950068" cy="59124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Oval 3"/>
          <p:cNvSpPr/>
          <p:nvPr/>
        </p:nvSpPr>
        <p:spPr>
          <a:xfrm>
            <a:off x="9965410" y="2293749"/>
            <a:ext cx="604434" cy="46494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577952" y="2611464"/>
            <a:ext cx="542441" cy="294468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3646719">
            <a:off x="9314480" y="3268531"/>
            <a:ext cx="1611824" cy="743918"/>
          </a:xfrm>
          <a:prstGeom prst="leftArrow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Grand Banks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96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34" y="618318"/>
            <a:ext cx="8549239" cy="576072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6532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438</Words>
  <Application>Microsoft Office PowerPoint</Application>
  <PresentationFormat>Widescreen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Claudine Ferrell (cferrell)</dc:creator>
  <cp:lastModifiedBy>Claudine Ferrell (cferrell)</cp:lastModifiedBy>
  <cp:revision>41</cp:revision>
  <dcterms:created xsi:type="dcterms:W3CDTF">2017-02-13T01:05:39Z</dcterms:created>
  <dcterms:modified xsi:type="dcterms:W3CDTF">2017-02-16T01:46:11Z</dcterms:modified>
</cp:coreProperties>
</file>