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57" r:id="rId7"/>
    <p:sldId id="266" r:id="rId8"/>
    <p:sldId id="267" r:id="rId9"/>
    <p:sldId id="265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54F6-F75C-46EA-A749-FA7B559F89F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297D-2E0B-4C3B-818F-EEA38563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54F6-F75C-46EA-A749-FA7B559F89F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297D-2E0B-4C3B-818F-EEA38563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9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54F6-F75C-46EA-A749-FA7B559F89F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297D-2E0B-4C3B-818F-EEA38563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7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54F6-F75C-46EA-A749-FA7B559F89F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297D-2E0B-4C3B-818F-EEA38563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1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54F6-F75C-46EA-A749-FA7B559F89F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297D-2E0B-4C3B-818F-EEA38563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8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54F6-F75C-46EA-A749-FA7B559F89F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297D-2E0B-4C3B-818F-EEA38563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54F6-F75C-46EA-A749-FA7B559F89F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297D-2E0B-4C3B-818F-EEA38563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6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54F6-F75C-46EA-A749-FA7B559F89F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297D-2E0B-4C3B-818F-EEA38563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0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54F6-F75C-46EA-A749-FA7B559F89F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297D-2E0B-4C3B-818F-EEA38563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54F6-F75C-46EA-A749-FA7B559F89F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297D-2E0B-4C3B-818F-EEA38563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5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54F6-F75C-46EA-A749-FA7B559F89F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297D-2E0B-4C3B-818F-EEA38563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3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754F6-F75C-46EA-A749-FA7B559F89F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1297D-2E0B-4C3B-818F-EEA38563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7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t="16781" r="7089" b="16270"/>
          <a:stretch/>
        </p:blipFill>
        <p:spPr>
          <a:xfrm>
            <a:off x="154983" y="2665708"/>
            <a:ext cx="6090834" cy="36730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6592" y="195072"/>
            <a:ext cx="10168128" cy="1185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McCarthy, Michael. </a:t>
            </a:r>
            <a:r>
              <a:rPr lang="en-US" sz="2800" i="1" dirty="0" smtClean="0"/>
              <a:t>Ashes under Water: The SS </a:t>
            </a:r>
            <a:r>
              <a:rPr lang="en-US" sz="2800" dirty="0" smtClean="0"/>
              <a:t>Eastland </a:t>
            </a:r>
            <a:r>
              <a:rPr lang="en-US" sz="2800" i="1" dirty="0" smtClean="0"/>
              <a:t>and the                   	Shipwreck That Shook America</a:t>
            </a:r>
            <a:r>
              <a:rPr lang="en-US" sz="2800" dirty="0" smtClean="0"/>
              <a:t>. Gilford, CT: Lyons Press, 2004.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t="-5024" r="-368" b="11447"/>
          <a:stretch/>
        </p:blipFill>
        <p:spPr>
          <a:xfrm>
            <a:off x="6444210" y="2415878"/>
            <a:ext cx="574779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6392" y="201479"/>
            <a:ext cx="10089398" cy="6354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“As designed, steamships were floating time bombs” </a:t>
            </a:r>
            <a:r>
              <a:rPr lang="en-US" b="1" dirty="0" smtClean="0">
                <a:solidFill>
                  <a:schemeClr val="bg1"/>
                </a:solidFill>
              </a:rPr>
              <a:t>(62).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6534" y="1456841"/>
            <a:ext cx="2913681" cy="697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 “cranky” ship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5164" y="2154265"/>
            <a:ext cx="2913681" cy="6509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ballasts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474" y="3153905"/>
            <a:ext cx="116082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“men fight and tear the clothing as well as life belts and chairs from women” </a:t>
            </a:r>
            <a:r>
              <a:rPr lang="en-US" b="1" dirty="0" smtClean="0">
                <a:solidFill>
                  <a:schemeClr val="bg1"/>
                </a:solidFill>
              </a:rPr>
              <a:t>(112)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5499" y="4502258"/>
            <a:ext cx="1207317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“After an event, it is always easy to say that someone must have been careless or the trouble would not have occurred</a:t>
            </a:r>
            <a:r>
              <a:rPr lang="en-US" b="1" dirty="0" smtClean="0"/>
              <a:t>” (237</a:t>
            </a:r>
            <a:r>
              <a:rPr lang="en-US" sz="1600" b="1" dirty="0" smtClean="0"/>
              <a:t>)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889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509894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Red Cross</a:t>
            </a:r>
          </a:p>
          <a:p>
            <a:endParaRPr lang="en-US" sz="3200" dirty="0"/>
          </a:p>
          <a:p>
            <a:r>
              <a:rPr lang="en-US" sz="3200" dirty="0" smtClean="0"/>
              <a:t>Coroner’s Jury</a:t>
            </a:r>
          </a:p>
          <a:p>
            <a:endParaRPr lang="en-US" sz="3200" dirty="0"/>
          </a:p>
          <a:p>
            <a:r>
              <a:rPr lang="en-US" sz="3200" dirty="0" smtClean="0"/>
              <a:t>Steamship Inspection Service (1852) in Department of Commerce</a:t>
            </a:r>
          </a:p>
          <a:p>
            <a:endParaRPr lang="en-US" sz="3200" dirty="0"/>
          </a:p>
          <a:p>
            <a:r>
              <a:rPr lang="en-US" sz="3200" dirty="0" smtClean="0"/>
              <a:t>Clarence Darrow (attorney for owner—and Erickson)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47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5565" y="3890074"/>
            <a:ext cx="5176435" cy="1565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30200" cy="10424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9" t="32570" r="4564" b="28389"/>
          <a:stretch/>
        </p:blipFill>
        <p:spPr>
          <a:xfrm>
            <a:off x="4271893" y="3623504"/>
            <a:ext cx="4835472" cy="317715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300" y="143574"/>
            <a:ext cx="3857625" cy="674370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Oval 5"/>
          <p:cNvSpPr/>
          <p:nvPr/>
        </p:nvSpPr>
        <p:spPr>
          <a:xfrm>
            <a:off x="2464230" y="2537072"/>
            <a:ext cx="604434" cy="2061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 rot="1020985">
            <a:off x="9947017" y="6403778"/>
            <a:ext cx="692257" cy="121473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4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4" t="84" r="725" b="65906"/>
          <a:stretch/>
        </p:blipFill>
        <p:spPr>
          <a:xfrm>
            <a:off x="232475" y="170482"/>
            <a:ext cx="5894112" cy="396446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0" t="71231" r="4434"/>
          <a:stretch/>
        </p:blipFill>
        <p:spPr>
          <a:xfrm>
            <a:off x="6151832" y="418453"/>
            <a:ext cx="5868867" cy="292608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Rectangle 3"/>
          <p:cNvSpPr/>
          <p:nvPr/>
        </p:nvSpPr>
        <p:spPr>
          <a:xfrm>
            <a:off x="6586779" y="3344533"/>
            <a:ext cx="4974957" cy="6819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70 percent under age 25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3748" y="4633993"/>
            <a:ext cx="6571283" cy="2224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                   Fatality Rate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33% -- passengers (vs. 62% </a:t>
            </a:r>
            <a:r>
              <a:rPr lang="en-US" sz="3200" b="1" i="1" dirty="0" smtClean="0">
                <a:solidFill>
                  <a:srgbClr val="C00000"/>
                </a:solidFill>
              </a:rPr>
              <a:t>Titanic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  3% -- crew 	    (vs. 77% </a:t>
            </a:r>
            <a:r>
              <a:rPr lang="en-US" sz="3200" b="1" i="1" dirty="0" smtClean="0">
                <a:solidFill>
                  <a:srgbClr val="C00000"/>
                </a:solidFill>
              </a:rPr>
              <a:t>Titanic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5692" y="1952786"/>
            <a:ext cx="1921790" cy="6447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2501 total onboard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10755824" y="1852821"/>
            <a:ext cx="303979" cy="1293336"/>
          </a:xfrm>
          <a:prstGeom prst="up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71865" y="75941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22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8" y="158938"/>
            <a:ext cx="7143750" cy="5610225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583" y="158938"/>
            <a:ext cx="3810000" cy="2959100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607" r="22619" b="11834"/>
          <a:stretch/>
        </p:blipFill>
        <p:spPr>
          <a:xfrm>
            <a:off x="7585129" y="3285640"/>
            <a:ext cx="4348566" cy="3430881"/>
          </a:xfrm>
          <a:prstGeom prst="ellipse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11823" y="5943600"/>
            <a:ext cx="567238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“a stunning industrial accident”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(236)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35" y="1176580"/>
            <a:ext cx="2400300" cy="304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3476" y="2138120"/>
            <a:ext cx="9144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Reggae Bowles (17)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48" y="785420"/>
            <a:ext cx="3461650" cy="4846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6834" y="4021810"/>
            <a:ext cx="1898946" cy="2557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Joseph Erickson</a:t>
            </a:r>
          </a:p>
          <a:p>
            <a:pPr algn="ctr"/>
            <a:r>
              <a:rPr lang="en-US" dirty="0" smtClean="0"/>
              <a:t>(chief engineer – “a man of integrity, forthright, </a:t>
            </a:r>
            <a:r>
              <a:rPr lang="en-US" dirty="0" err="1" smtClean="0"/>
              <a:t>knowledable</a:t>
            </a:r>
            <a:r>
              <a:rPr lang="en-US" dirty="0" smtClean="0"/>
              <a:t>, tempered” </a:t>
            </a:r>
            <a:r>
              <a:rPr lang="en-US" sz="1400" dirty="0" smtClean="0"/>
              <a:t>(196)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1" t="5775"/>
          <a:stretch/>
        </p:blipFill>
        <p:spPr>
          <a:xfrm>
            <a:off x="6741757" y="115132"/>
            <a:ext cx="4994607" cy="493776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8" y="316611"/>
            <a:ext cx="5372100" cy="3981450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4" name="Rectangle 3"/>
          <p:cNvSpPr/>
          <p:nvPr/>
        </p:nvSpPr>
        <p:spPr>
          <a:xfrm>
            <a:off x="654558" y="5052892"/>
            <a:ext cx="11248140" cy="12084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“I stayed until they began to take out the little children. 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saw big, strong men leaning against the buildings, crying and sobbing”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(120).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4" y="187756"/>
            <a:ext cx="10544175" cy="59245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76" y="0"/>
            <a:ext cx="8378249" cy="6858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553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t="5827" r="16317" b="15283"/>
          <a:stretch/>
        </p:blipFill>
        <p:spPr>
          <a:xfrm>
            <a:off x="10432161" y="95032"/>
            <a:ext cx="1673817" cy="2727703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4" t="18304" r="35269" b="2599"/>
          <a:stretch/>
        </p:blipFill>
        <p:spPr>
          <a:xfrm>
            <a:off x="0" y="668469"/>
            <a:ext cx="1952787" cy="5424407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25311" r="32935" b="25875"/>
          <a:stretch/>
        </p:blipFill>
        <p:spPr>
          <a:xfrm>
            <a:off x="10556147" y="3158272"/>
            <a:ext cx="1425844" cy="334763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42" y="3122626"/>
            <a:ext cx="1914029" cy="338328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7" t="14008" r="6278" b="10414"/>
          <a:stretch/>
        </p:blipFill>
        <p:spPr>
          <a:xfrm>
            <a:off x="2428193" y="242266"/>
            <a:ext cx="1828800" cy="243323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8" t="13155" r="18198" b="20727"/>
          <a:stretch/>
        </p:blipFill>
        <p:spPr>
          <a:xfrm>
            <a:off x="5123991" y="3660110"/>
            <a:ext cx="1456841" cy="1952787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9" t="1207" r="21420"/>
          <a:stretch/>
        </p:blipFill>
        <p:spPr>
          <a:xfrm>
            <a:off x="7704459" y="823452"/>
            <a:ext cx="1983783" cy="504080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1370" r="3168" b="10514"/>
          <a:stretch/>
        </p:blipFill>
        <p:spPr>
          <a:xfrm>
            <a:off x="4790778" y="430571"/>
            <a:ext cx="2123268" cy="2727701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752756" y="6232360"/>
            <a:ext cx="1371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No. 396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199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 Ferrell (cferrell)</dc:creator>
  <cp:lastModifiedBy>Claudine Ferrell (cferrell)</cp:lastModifiedBy>
  <cp:revision>35</cp:revision>
  <dcterms:created xsi:type="dcterms:W3CDTF">2017-02-12T02:10:45Z</dcterms:created>
  <dcterms:modified xsi:type="dcterms:W3CDTF">2017-02-28T03:16:33Z</dcterms:modified>
</cp:coreProperties>
</file>